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azord Sans Serif Bold" charset="1" panose="020B0009030000000003"/>
      <p:regular r:id="rId25"/>
    </p:embeddedFont>
    <p:embeddedFont>
      <p:font typeface="Lazord Sans Serif" charset="1" panose="020B0009030000000003"/>
      <p:regular r:id="rId26"/>
    </p:embeddedFont>
    <p:embeddedFont>
      <p:font typeface="TT Norms" charset="1" panose="02000503030000020003"/>
      <p:regular r:id="rId27"/>
    </p:embeddedFont>
    <p:embeddedFont>
      <p:font typeface="Times New Roman" charset="1" panose="02030502070405020303"/>
      <p:regular r:id="rId28"/>
    </p:embeddedFont>
    <p:embeddedFont>
      <p:font typeface="More Sugar Thin" charset="1" panose="00000000000000000000"/>
      <p:regular r:id="rId29"/>
    </p:embeddedFont>
    <p:embeddedFont>
      <p:font typeface="TT Norms Bold" charset="1" panose="02000803030000020004"/>
      <p:regular r:id="rId30"/>
    </p:embeddedFont>
    <p:embeddedFont>
      <p:font typeface="Lazord Sans Serif Italics" charset="1" panose="020B0009030000000003"/>
      <p:regular r:id="rId31"/>
    </p:embeddedFont>
    <p:embeddedFont>
      <p:font typeface="Barlow Bold" charset="1" panose="00000800000000000000"/>
      <p:regular r:id="rId32"/>
    </p:embeddedFont>
    <p:embeddedFont>
      <p:font typeface="Garet Bold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https://www.vendmat.com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Relationship Id="rId5" Target="../media/image6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68.jpeg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image71.jpeg" Type="http://schemas.openxmlformats.org/officeDocument/2006/relationships/image"/><Relationship Id="rId4" Target="../media/image72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Relationship Id="rId3" Target="../media/image78.jpeg" Type="http://schemas.openxmlformats.org/officeDocument/2006/relationships/image"/><Relationship Id="rId4" Target="../media/image6.jpeg" Type="http://schemas.openxmlformats.org/officeDocument/2006/relationships/image"/><Relationship Id="rId5" Target="../media/image7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2" Target="../media/image6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jpeg" Type="http://schemas.openxmlformats.org/officeDocument/2006/relationships/image"/><Relationship Id="rId3" Target="../media/image89.jpeg" Type="http://schemas.openxmlformats.org/officeDocument/2006/relationships/image"/><Relationship Id="rId4" Target="../media/image90.jpeg" Type="http://schemas.openxmlformats.org/officeDocument/2006/relationships/image"/><Relationship Id="rId5" Target="../media/image91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12" Target="../media/image103.png" Type="http://schemas.openxmlformats.org/officeDocument/2006/relationships/image"/><Relationship Id="rId13" Target="../media/image104.svg" Type="http://schemas.openxmlformats.org/officeDocument/2006/relationships/image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6.jpeg" Type="http://schemas.openxmlformats.org/officeDocument/2006/relationships/image"/><Relationship Id="rId8" Target="../media/image99.jpeg" Type="http://schemas.openxmlformats.org/officeDocument/2006/relationships/image"/><Relationship Id="rId9" Target="../media/image10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6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6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3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2.png" Type="http://schemas.openxmlformats.org/officeDocument/2006/relationships/image"/><Relationship Id="rId3" Target="../media/image6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2" Target="../media/image6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https://www.daalchini.co.in/blog/vending-machine-market-size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10194" cy="10287000"/>
          </a:xfrm>
          <a:custGeom>
            <a:avLst/>
            <a:gdLst/>
            <a:ahLst/>
            <a:cxnLst/>
            <a:rect r="r" b="b" t="t" l="l"/>
            <a:pathLst>
              <a:path h="10287000" w="18310194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99108" y="7758800"/>
            <a:ext cx="5923979" cy="59239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4321964" cy="43219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62882" y="5709402"/>
            <a:ext cx="10827302" cy="175944"/>
          </a:xfrm>
          <a:custGeom>
            <a:avLst/>
            <a:gdLst/>
            <a:ahLst/>
            <a:cxnLst/>
            <a:rect r="r" b="b" t="t" l="l"/>
            <a:pathLst>
              <a:path h="175944" w="10827302">
                <a:moveTo>
                  <a:pt x="0" y="0"/>
                </a:moveTo>
                <a:lnTo>
                  <a:pt x="10827302" y="0"/>
                </a:lnTo>
                <a:lnTo>
                  <a:pt x="10827302" y="175944"/>
                </a:lnTo>
                <a:lnTo>
                  <a:pt x="0" y="17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4962" y="2033590"/>
            <a:ext cx="3587256" cy="3587256"/>
          </a:xfrm>
          <a:custGeom>
            <a:avLst/>
            <a:gdLst/>
            <a:ahLst/>
            <a:cxnLst/>
            <a:rect r="r" b="b" t="t" l="l"/>
            <a:pathLst>
              <a:path h="3587256" w="3587256">
                <a:moveTo>
                  <a:pt x="0" y="0"/>
                </a:moveTo>
                <a:lnTo>
                  <a:pt x="3587255" y="0"/>
                </a:lnTo>
                <a:lnTo>
                  <a:pt x="3587255" y="3587256"/>
                </a:lnTo>
                <a:lnTo>
                  <a:pt x="0" y="358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69833" y="8317230"/>
            <a:ext cx="13327888" cy="17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321" b="true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Contact details</a:t>
            </a:r>
          </a:p>
          <a:p>
            <a:pPr algn="l">
              <a:lnSpc>
                <a:spcPts val="3359"/>
              </a:lnSpc>
            </a:pPr>
            <a:r>
              <a:rPr lang="en-US" sz="2399" spc="321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Name: Pranay Kukreti</a:t>
            </a:r>
          </a:p>
          <a:p>
            <a:pPr algn="l">
              <a:lnSpc>
                <a:spcPts val="3359"/>
              </a:lnSpc>
            </a:pPr>
            <a:r>
              <a:rPr lang="en-US" sz="2399" spc="321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Email ID: pranay@vendmat.com</a:t>
            </a:r>
          </a:p>
          <a:p>
            <a:pPr algn="l">
              <a:lnSpc>
                <a:spcPts val="3359"/>
              </a:lnSpc>
            </a:pPr>
            <a:r>
              <a:rPr lang="en-US" sz="2399" spc="321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Mob. No. 8859880922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04769" y="9595485"/>
            <a:ext cx="293139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7" tooltip="https://www.vendmat.com"/>
              </a:rPr>
              <a:t>www.vendmat.com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882" y="6133563"/>
            <a:ext cx="15678074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562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RESTAURANT EXPANSION PLATFORM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882" y="6900989"/>
            <a:ext cx="15678074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34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Delivering Hot Meals Efficiently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5123" y="871540"/>
            <a:ext cx="9352472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Stage of Development</a:t>
            </a:r>
            <a:r>
              <a:rPr lang="en-US" sz="3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: MVP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975" y="2020374"/>
            <a:ext cx="4053364" cy="7742528"/>
            <a:chOff x="0" y="0"/>
            <a:chExt cx="812800" cy="15525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552569"/>
            </a:xfrm>
            <a:custGeom>
              <a:avLst/>
              <a:gdLst/>
              <a:ahLst/>
              <a:cxnLst/>
              <a:rect r="r" b="b" t="t" l="l"/>
              <a:pathLst>
                <a:path h="1552569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25569"/>
                  </a:lnTo>
                  <a:cubicBezTo>
                    <a:pt x="812800" y="1459252"/>
                    <a:pt x="799420" y="1491554"/>
                    <a:pt x="775603" y="1515372"/>
                  </a:cubicBezTo>
                  <a:cubicBezTo>
                    <a:pt x="751785" y="1539189"/>
                    <a:pt x="719482" y="1552569"/>
                    <a:pt x="685800" y="1552569"/>
                  </a:cubicBezTo>
                  <a:lnTo>
                    <a:pt x="127000" y="1552569"/>
                  </a:lnTo>
                  <a:cubicBezTo>
                    <a:pt x="56860" y="1552569"/>
                    <a:pt x="0" y="1495709"/>
                    <a:pt x="0" y="142556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60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83176" y="72390"/>
            <a:ext cx="6521648" cy="15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Consumer App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28466" y="0"/>
            <a:ext cx="1559534" cy="1559534"/>
          </a:xfrm>
          <a:custGeom>
            <a:avLst/>
            <a:gdLst/>
            <a:ahLst/>
            <a:cxnLst/>
            <a:rect r="r" b="b" t="t" l="l"/>
            <a:pathLst>
              <a:path h="1559534" w="1559534">
                <a:moveTo>
                  <a:pt x="0" y="0"/>
                </a:moveTo>
                <a:lnTo>
                  <a:pt x="1559534" y="0"/>
                </a:lnTo>
                <a:lnTo>
                  <a:pt x="1559534" y="1559534"/>
                </a:lnTo>
                <a:lnTo>
                  <a:pt x="0" y="155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058824" y="3764232"/>
            <a:ext cx="3031665" cy="5998670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634" t="0" r="-36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309222" y="2100717"/>
            <a:ext cx="253086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Pre Order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8903" y="2796042"/>
            <a:ext cx="389243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Order upto 2 hours before a delivery time slot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044840" y="2020374"/>
            <a:ext cx="4053364" cy="7742528"/>
            <a:chOff x="0" y="0"/>
            <a:chExt cx="812800" cy="15525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552569"/>
            </a:xfrm>
            <a:custGeom>
              <a:avLst/>
              <a:gdLst/>
              <a:ahLst/>
              <a:cxnLst/>
              <a:rect r="r" b="b" t="t" l="l"/>
              <a:pathLst>
                <a:path h="1552569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25569"/>
                  </a:lnTo>
                  <a:cubicBezTo>
                    <a:pt x="812800" y="1459252"/>
                    <a:pt x="799420" y="1491554"/>
                    <a:pt x="775603" y="1515372"/>
                  </a:cubicBezTo>
                  <a:cubicBezTo>
                    <a:pt x="751785" y="1539189"/>
                    <a:pt x="719482" y="1552569"/>
                    <a:pt x="685800" y="1552569"/>
                  </a:cubicBezTo>
                  <a:lnTo>
                    <a:pt x="127000" y="1552569"/>
                  </a:lnTo>
                  <a:cubicBezTo>
                    <a:pt x="56860" y="1552569"/>
                    <a:pt x="0" y="1495709"/>
                    <a:pt x="0" y="142556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160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555690" y="3764232"/>
            <a:ext cx="3031665" cy="5998670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754983" y="2020374"/>
            <a:ext cx="4053364" cy="7742528"/>
            <a:chOff x="0" y="0"/>
            <a:chExt cx="812800" cy="15525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1552569"/>
            </a:xfrm>
            <a:custGeom>
              <a:avLst/>
              <a:gdLst/>
              <a:ahLst/>
              <a:cxnLst/>
              <a:rect r="r" b="b" t="t" l="l"/>
              <a:pathLst>
                <a:path h="1552569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25569"/>
                  </a:lnTo>
                  <a:cubicBezTo>
                    <a:pt x="812800" y="1459252"/>
                    <a:pt x="799420" y="1491554"/>
                    <a:pt x="775603" y="1515372"/>
                  </a:cubicBezTo>
                  <a:cubicBezTo>
                    <a:pt x="751785" y="1539189"/>
                    <a:pt x="719482" y="1552569"/>
                    <a:pt x="685800" y="1552569"/>
                  </a:cubicBezTo>
                  <a:lnTo>
                    <a:pt x="127000" y="1552569"/>
                  </a:lnTo>
                  <a:cubicBezTo>
                    <a:pt x="56860" y="1552569"/>
                    <a:pt x="0" y="1495709"/>
                    <a:pt x="0" y="142556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160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2265832" y="3764232"/>
            <a:ext cx="3031665" cy="5998670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242657" y="2100717"/>
            <a:ext cx="52389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Grab N Go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15912" y="2796042"/>
            <a:ext cx="389243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List of Food Items currently available in the Machine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99941" y="2100717"/>
            <a:ext cx="274316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Reimagined Menu Listing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253245" y="3148467"/>
            <a:ext cx="3636554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Menu organized by machine slots.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66" y="0"/>
            <a:ext cx="1559534" cy="1559534"/>
          </a:xfrm>
          <a:custGeom>
            <a:avLst/>
            <a:gdLst/>
            <a:ahLst/>
            <a:cxnLst/>
            <a:rect r="r" b="b" t="t" l="l"/>
            <a:pathLst>
              <a:path h="1559534" w="1559534">
                <a:moveTo>
                  <a:pt x="0" y="0"/>
                </a:moveTo>
                <a:lnTo>
                  <a:pt x="1559534" y="0"/>
                </a:lnTo>
                <a:lnTo>
                  <a:pt x="1559534" y="1559534"/>
                </a:lnTo>
                <a:lnTo>
                  <a:pt x="0" y="155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3645" y="54609"/>
            <a:ext cx="7580709" cy="152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b="true" sz="72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Corporate Tie up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86837" y="1857514"/>
            <a:ext cx="4053364" cy="7742528"/>
            <a:chOff x="0" y="0"/>
            <a:chExt cx="812800" cy="15525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552569"/>
            </a:xfrm>
            <a:custGeom>
              <a:avLst/>
              <a:gdLst/>
              <a:ahLst/>
              <a:cxnLst/>
              <a:rect r="r" b="b" t="t" l="l"/>
              <a:pathLst>
                <a:path h="1552569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25569"/>
                  </a:lnTo>
                  <a:cubicBezTo>
                    <a:pt x="812800" y="1459252"/>
                    <a:pt x="799420" y="1491554"/>
                    <a:pt x="775603" y="1515372"/>
                  </a:cubicBezTo>
                  <a:cubicBezTo>
                    <a:pt x="751785" y="1539189"/>
                    <a:pt x="719482" y="1552569"/>
                    <a:pt x="685800" y="1552569"/>
                  </a:cubicBezTo>
                  <a:lnTo>
                    <a:pt x="127000" y="1552569"/>
                  </a:lnTo>
                  <a:cubicBezTo>
                    <a:pt x="56860" y="1552569"/>
                    <a:pt x="0" y="1495709"/>
                    <a:pt x="0" y="142556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160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82913" y="1857514"/>
            <a:ext cx="4053364" cy="7742528"/>
            <a:chOff x="0" y="0"/>
            <a:chExt cx="812800" cy="15525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552569"/>
            </a:xfrm>
            <a:custGeom>
              <a:avLst/>
              <a:gdLst/>
              <a:ahLst/>
              <a:cxnLst/>
              <a:rect r="r" b="b" t="t" l="l"/>
              <a:pathLst>
                <a:path h="1552569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25569"/>
                  </a:lnTo>
                  <a:cubicBezTo>
                    <a:pt x="812800" y="1459252"/>
                    <a:pt x="799420" y="1491554"/>
                    <a:pt x="775603" y="1515372"/>
                  </a:cubicBezTo>
                  <a:cubicBezTo>
                    <a:pt x="751785" y="1539189"/>
                    <a:pt x="719482" y="1552569"/>
                    <a:pt x="685800" y="1552569"/>
                  </a:cubicBezTo>
                  <a:lnTo>
                    <a:pt x="127000" y="1552569"/>
                  </a:lnTo>
                  <a:cubicBezTo>
                    <a:pt x="56860" y="1552569"/>
                    <a:pt x="0" y="1495709"/>
                    <a:pt x="0" y="1425569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609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9094477" y="6263314"/>
            <a:ext cx="1899510" cy="8279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961657" y="3571771"/>
            <a:ext cx="3031665" cy="5998670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731" t="0" r="-273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645261" y="2014057"/>
            <a:ext cx="52389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Easy Checkout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36277" y="3674004"/>
            <a:ext cx="234579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Company Logo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51215" y="8736052"/>
            <a:ext cx="168801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Free credits for the day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54026" y="7034090"/>
            <a:ext cx="2280903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Company credit used during checkout.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2693763" y="3601372"/>
            <a:ext cx="3031665" cy="5998670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928" t="0" r="-8962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AutoShape 35" id="35"/>
          <p:cNvSpPr/>
          <p:nvPr/>
        </p:nvSpPr>
        <p:spPr>
          <a:xfrm>
            <a:off x="5153638" y="8898024"/>
            <a:ext cx="1373259" cy="2837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3082953" y="3731154"/>
            <a:ext cx="3869873" cy="1790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2418691" y="2671651"/>
            <a:ext cx="358180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Company logo visible only to its employees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47766" y="2633182"/>
            <a:ext cx="389243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Credits automatically applied at checkout!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13882" y="2014426"/>
            <a:ext cx="52389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Customization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2689" y="1926085"/>
            <a:ext cx="5072617" cy="7742528"/>
            <a:chOff x="0" y="0"/>
            <a:chExt cx="6763489" cy="103233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79502" y="0"/>
              <a:ext cx="5404485" cy="10323371"/>
              <a:chOff x="0" y="0"/>
              <a:chExt cx="812800" cy="155256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1552569"/>
              </a:xfrm>
              <a:custGeom>
                <a:avLst/>
                <a:gdLst/>
                <a:ahLst/>
                <a:cxnLst/>
                <a:rect r="r" b="b" t="t" l="l"/>
                <a:pathLst>
                  <a:path h="1552569" w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1425569"/>
                    </a:lnTo>
                    <a:cubicBezTo>
                      <a:pt x="812800" y="1459252"/>
                      <a:pt x="799420" y="1491554"/>
                      <a:pt x="775603" y="1515372"/>
                    </a:cubicBezTo>
                    <a:cubicBezTo>
                      <a:pt x="751785" y="1539189"/>
                      <a:pt x="719482" y="1552569"/>
                      <a:pt x="685800" y="1552569"/>
                    </a:cubicBezTo>
                    <a:lnTo>
                      <a:pt x="127000" y="1552569"/>
                    </a:lnTo>
                    <a:cubicBezTo>
                      <a:pt x="56860" y="1552569"/>
                      <a:pt x="0" y="1495709"/>
                      <a:pt x="0" y="1425569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8650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812800" cy="1609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1368771" y="2325144"/>
              <a:ext cx="4042220" cy="7998227"/>
              <a:chOff x="0" y="0"/>
              <a:chExt cx="2620010" cy="51841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45" r="0" b="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79286"/>
              <a:ext cx="6763489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FFFFFF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Bulk Ordering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94924" y="1072815"/>
              <a:ext cx="5189914" cy="516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Bulk Order restaurant list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07692" y="1877906"/>
            <a:ext cx="5072617" cy="7790707"/>
            <a:chOff x="0" y="0"/>
            <a:chExt cx="6763489" cy="1038760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79502" y="0"/>
              <a:ext cx="5404485" cy="10323371"/>
              <a:chOff x="0" y="0"/>
              <a:chExt cx="812800" cy="155256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1552569"/>
              </a:xfrm>
              <a:custGeom>
                <a:avLst/>
                <a:gdLst/>
                <a:ahLst/>
                <a:cxnLst/>
                <a:rect r="r" b="b" t="t" l="l"/>
                <a:pathLst>
                  <a:path h="1552569" w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1425569"/>
                    </a:lnTo>
                    <a:cubicBezTo>
                      <a:pt x="812800" y="1459252"/>
                      <a:pt x="799420" y="1491554"/>
                      <a:pt x="775603" y="1515372"/>
                    </a:cubicBezTo>
                    <a:cubicBezTo>
                      <a:pt x="751785" y="1539189"/>
                      <a:pt x="719482" y="1552569"/>
                      <a:pt x="685800" y="1552569"/>
                    </a:cubicBezTo>
                    <a:lnTo>
                      <a:pt x="127000" y="1552569"/>
                    </a:lnTo>
                    <a:cubicBezTo>
                      <a:pt x="56860" y="1552569"/>
                      <a:pt x="0" y="1495709"/>
                      <a:pt x="0" y="1425569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8650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812800" cy="1609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360634" y="2389382"/>
              <a:ext cx="4042220" cy="7998227"/>
              <a:chOff x="0" y="0"/>
              <a:chExt cx="2620010" cy="51841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45" r="0" b="0"/>
                </a:stretch>
              </a:blip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79286"/>
              <a:ext cx="6763489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FFFFFF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Menu Mangement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86788" y="1072815"/>
              <a:ext cx="5189914" cy="516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Manage different menu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870808" y="1877906"/>
            <a:ext cx="5072617" cy="7742528"/>
            <a:chOff x="0" y="0"/>
            <a:chExt cx="6763489" cy="1032337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679502" y="0"/>
              <a:ext cx="5404485" cy="10323371"/>
              <a:chOff x="0" y="0"/>
              <a:chExt cx="812800" cy="155256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1552569"/>
              </a:xfrm>
              <a:custGeom>
                <a:avLst/>
                <a:gdLst/>
                <a:ahLst/>
                <a:cxnLst/>
                <a:rect r="r" b="b" t="t" l="l"/>
                <a:pathLst>
                  <a:path h="1552569" w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1425569"/>
                    </a:lnTo>
                    <a:cubicBezTo>
                      <a:pt x="812800" y="1459252"/>
                      <a:pt x="799420" y="1491554"/>
                      <a:pt x="775603" y="1515372"/>
                    </a:cubicBezTo>
                    <a:cubicBezTo>
                      <a:pt x="751785" y="1539189"/>
                      <a:pt x="719482" y="1552569"/>
                      <a:pt x="685800" y="1552569"/>
                    </a:cubicBezTo>
                    <a:lnTo>
                      <a:pt x="127000" y="1552569"/>
                    </a:lnTo>
                    <a:cubicBezTo>
                      <a:pt x="56860" y="1552569"/>
                      <a:pt x="0" y="1495709"/>
                      <a:pt x="0" y="1425569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8650A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812800" cy="1609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8" id="38"/>
            <p:cNvGrpSpPr>
              <a:grpSpLocks noChangeAspect="true"/>
            </p:cNvGrpSpPr>
            <p:nvPr/>
          </p:nvGrpSpPr>
          <p:grpSpPr>
            <a:xfrm rot="0">
              <a:off x="1360634" y="2325144"/>
              <a:ext cx="4042220" cy="7998227"/>
              <a:chOff x="0" y="0"/>
              <a:chExt cx="2620010" cy="51841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22" r="0" b="-22"/>
                </a:stretch>
              </a:blip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0" y="79286"/>
              <a:ext cx="6763489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FFFFFF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Dynamic pricing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679502" y="1037644"/>
              <a:ext cx="5189914" cy="986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Price </a:t>
              </a: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based on quantity</a:t>
              </a: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 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Minimum order value - Rs 3000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5633913" y="31953"/>
            <a:ext cx="669558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Bulk Ordering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6728466" y="0"/>
            <a:ext cx="1559534" cy="1559534"/>
          </a:xfrm>
          <a:custGeom>
            <a:avLst/>
            <a:gdLst/>
            <a:ahLst/>
            <a:cxnLst/>
            <a:rect r="r" b="b" t="t" l="l"/>
            <a:pathLst>
              <a:path h="1559534" w="1559534">
                <a:moveTo>
                  <a:pt x="0" y="0"/>
                </a:moveTo>
                <a:lnTo>
                  <a:pt x="1559534" y="0"/>
                </a:lnTo>
                <a:lnTo>
                  <a:pt x="1559534" y="1559534"/>
                </a:lnTo>
                <a:lnTo>
                  <a:pt x="0" y="1559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66" y="0"/>
            <a:ext cx="1559534" cy="1559534"/>
          </a:xfrm>
          <a:custGeom>
            <a:avLst/>
            <a:gdLst/>
            <a:ahLst/>
            <a:cxnLst/>
            <a:rect r="r" b="b" t="t" l="l"/>
            <a:pathLst>
              <a:path h="1559534" w="1559534">
                <a:moveTo>
                  <a:pt x="0" y="0"/>
                </a:moveTo>
                <a:lnTo>
                  <a:pt x="1559534" y="0"/>
                </a:lnTo>
                <a:lnTo>
                  <a:pt x="1559534" y="1559534"/>
                </a:lnTo>
                <a:lnTo>
                  <a:pt x="0" y="155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25919"/>
            <a:ext cx="3993042" cy="8190856"/>
          </a:xfrm>
          <a:custGeom>
            <a:avLst/>
            <a:gdLst/>
            <a:ahLst/>
            <a:cxnLst/>
            <a:rect r="r" b="b" t="t" l="l"/>
            <a:pathLst>
              <a:path h="8190856" w="3993042">
                <a:moveTo>
                  <a:pt x="0" y="0"/>
                </a:moveTo>
                <a:lnTo>
                  <a:pt x="3993042" y="0"/>
                </a:lnTo>
                <a:lnTo>
                  <a:pt x="3993042" y="8190856"/>
                </a:lnTo>
                <a:lnTo>
                  <a:pt x="0" y="8190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8913" y="1325919"/>
            <a:ext cx="3827297" cy="8388597"/>
          </a:xfrm>
          <a:custGeom>
            <a:avLst/>
            <a:gdLst/>
            <a:ahLst/>
            <a:cxnLst/>
            <a:rect r="r" b="b" t="t" l="l"/>
            <a:pathLst>
              <a:path h="8388597" w="3827297">
                <a:moveTo>
                  <a:pt x="0" y="0"/>
                </a:moveTo>
                <a:lnTo>
                  <a:pt x="3827297" y="0"/>
                </a:lnTo>
                <a:lnTo>
                  <a:pt x="3827297" y="8388597"/>
                </a:lnTo>
                <a:lnTo>
                  <a:pt x="0" y="838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3380" y="1144905"/>
            <a:ext cx="3974157" cy="8569611"/>
          </a:xfrm>
          <a:custGeom>
            <a:avLst/>
            <a:gdLst/>
            <a:ahLst/>
            <a:cxnLst/>
            <a:rect r="r" b="b" t="t" l="l"/>
            <a:pathLst>
              <a:path h="8569611" w="3974157">
                <a:moveTo>
                  <a:pt x="0" y="0"/>
                </a:moveTo>
                <a:lnTo>
                  <a:pt x="3974157" y="0"/>
                </a:lnTo>
                <a:lnTo>
                  <a:pt x="3974157" y="8569611"/>
                </a:lnTo>
                <a:lnTo>
                  <a:pt x="0" y="856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64708" y="1028700"/>
            <a:ext cx="4148547" cy="8488075"/>
          </a:xfrm>
          <a:custGeom>
            <a:avLst/>
            <a:gdLst/>
            <a:ahLst/>
            <a:cxnLst/>
            <a:rect r="r" b="b" t="t" l="l"/>
            <a:pathLst>
              <a:path h="8488075" w="4148547">
                <a:moveTo>
                  <a:pt x="0" y="0"/>
                </a:moveTo>
                <a:lnTo>
                  <a:pt x="4148547" y="0"/>
                </a:lnTo>
                <a:lnTo>
                  <a:pt x="4148547" y="8488075"/>
                </a:lnTo>
                <a:lnTo>
                  <a:pt x="0" y="848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53720" y="-176543"/>
            <a:ext cx="6980560" cy="15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Restaurant</a:t>
            </a: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 App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1847" y="1542683"/>
            <a:ext cx="3904960" cy="8425441"/>
            <a:chOff x="0" y="0"/>
            <a:chExt cx="1028467" cy="2219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8467" cy="2219046"/>
            </a:xfrm>
            <a:custGeom>
              <a:avLst/>
              <a:gdLst/>
              <a:ahLst/>
              <a:cxnLst/>
              <a:rect r="r" b="b" t="t" l="l"/>
              <a:pathLst>
                <a:path h="2219046" w="1028467">
                  <a:moveTo>
                    <a:pt x="101112" y="0"/>
                  </a:moveTo>
                  <a:lnTo>
                    <a:pt x="927355" y="0"/>
                  </a:lnTo>
                  <a:cubicBezTo>
                    <a:pt x="954172" y="0"/>
                    <a:pt x="979890" y="10653"/>
                    <a:pt x="998852" y="29615"/>
                  </a:cubicBezTo>
                  <a:cubicBezTo>
                    <a:pt x="1017814" y="48577"/>
                    <a:pt x="1028467" y="74295"/>
                    <a:pt x="1028467" y="101112"/>
                  </a:cubicBezTo>
                  <a:lnTo>
                    <a:pt x="1028467" y="2117934"/>
                  </a:lnTo>
                  <a:cubicBezTo>
                    <a:pt x="1028467" y="2144751"/>
                    <a:pt x="1017814" y="2170469"/>
                    <a:pt x="998852" y="2189431"/>
                  </a:cubicBezTo>
                  <a:cubicBezTo>
                    <a:pt x="979890" y="2208393"/>
                    <a:pt x="954172" y="2219046"/>
                    <a:pt x="927355" y="2219046"/>
                  </a:cubicBezTo>
                  <a:lnTo>
                    <a:pt x="101112" y="2219046"/>
                  </a:lnTo>
                  <a:cubicBezTo>
                    <a:pt x="74295" y="2219046"/>
                    <a:pt x="48577" y="2208393"/>
                    <a:pt x="29615" y="2189431"/>
                  </a:cubicBezTo>
                  <a:cubicBezTo>
                    <a:pt x="10653" y="2170469"/>
                    <a:pt x="0" y="2144751"/>
                    <a:pt x="0" y="2117934"/>
                  </a:cubicBezTo>
                  <a:lnTo>
                    <a:pt x="0" y="101112"/>
                  </a:lnTo>
                  <a:cubicBezTo>
                    <a:pt x="0" y="74295"/>
                    <a:pt x="10653" y="48577"/>
                    <a:pt x="29615" y="29615"/>
                  </a:cubicBezTo>
                  <a:cubicBezTo>
                    <a:pt x="48577" y="10653"/>
                    <a:pt x="74295" y="0"/>
                    <a:pt x="101112" y="0"/>
                  </a:cubicBezTo>
                  <a:close/>
                </a:path>
              </a:pathLst>
            </a:custGeom>
            <a:solidFill>
              <a:srgbClr val="655C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28467" cy="227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30423" y="3423056"/>
            <a:ext cx="3307809" cy="6545069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393093" y="1542683"/>
            <a:ext cx="3904960" cy="8425441"/>
            <a:chOff x="0" y="0"/>
            <a:chExt cx="1028467" cy="22190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8467" cy="2219046"/>
            </a:xfrm>
            <a:custGeom>
              <a:avLst/>
              <a:gdLst/>
              <a:ahLst/>
              <a:cxnLst/>
              <a:rect r="r" b="b" t="t" l="l"/>
              <a:pathLst>
                <a:path h="2219046" w="1028467">
                  <a:moveTo>
                    <a:pt x="101112" y="0"/>
                  </a:moveTo>
                  <a:lnTo>
                    <a:pt x="927355" y="0"/>
                  </a:lnTo>
                  <a:cubicBezTo>
                    <a:pt x="954172" y="0"/>
                    <a:pt x="979890" y="10653"/>
                    <a:pt x="998852" y="29615"/>
                  </a:cubicBezTo>
                  <a:cubicBezTo>
                    <a:pt x="1017814" y="48577"/>
                    <a:pt x="1028467" y="74295"/>
                    <a:pt x="1028467" y="101112"/>
                  </a:cubicBezTo>
                  <a:lnTo>
                    <a:pt x="1028467" y="2117934"/>
                  </a:lnTo>
                  <a:cubicBezTo>
                    <a:pt x="1028467" y="2144751"/>
                    <a:pt x="1017814" y="2170469"/>
                    <a:pt x="998852" y="2189431"/>
                  </a:cubicBezTo>
                  <a:cubicBezTo>
                    <a:pt x="979890" y="2208393"/>
                    <a:pt x="954172" y="2219046"/>
                    <a:pt x="927355" y="2219046"/>
                  </a:cubicBezTo>
                  <a:lnTo>
                    <a:pt x="101112" y="2219046"/>
                  </a:lnTo>
                  <a:cubicBezTo>
                    <a:pt x="74295" y="2219046"/>
                    <a:pt x="48577" y="2208393"/>
                    <a:pt x="29615" y="2189431"/>
                  </a:cubicBezTo>
                  <a:cubicBezTo>
                    <a:pt x="10653" y="2170469"/>
                    <a:pt x="0" y="2144751"/>
                    <a:pt x="0" y="2117934"/>
                  </a:cubicBezTo>
                  <a:lnTo>
                    <a:pt x="0" y="101112"/>
                  </a:lnTo>
                  <a:cubicBezTo>
                    <a:pt x="0" y="74295"/>
                    <a:pt x="10653" y="48577"/>
                    <a:pt x="29615" y="29615"/>
                  </a:cubicBezTo>
                  <a:cubicBezTo>
                    <a:pt x="48577" y="10653"/>
                    <a:pt x="74295" y="0"/>
                    <a:pt x="101112" y="0"/>
                  </a:cubicBezTo>
                  <a:close/>
                </a:path>
              </a:pathLst>
            </a:custGeom>
            <a:solidFill>
              <a:srgbClr val="655CC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28467" cy="227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33023" y="3423056"/>
            <a:ext cx="3307809" cy="6545069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6728466" y="0"/>
            <a:ext cx="1559534" cy="1559534"/>
          </a:xfrm>
          <a:custGeom>
            <a:avLst/>
            <a:gdLst/>
            <a:ahLst/>
            <a:cxnLst/>
            <a:rect r="r" b="b" t="t" l="l"/>
            <a:pathLst>
              <a:path h="1559534" w="1559534">
                <a:moveTo>
                  <a:pt x="0" y="0"/>
                </a:moveTo>
                <a:lnTo>
                  <a:pt x="1559534" y="0"/>
                </a:lnTo>
                <a:lnTo>
                  <a:pt x="1559534" y="1559534"/>
                </a:lnTo>
                <a:lnTo>
                  <a:pt x="0" y="155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354340" y="1542683"/>
            <a:ext cx="3904960" cy="8425441"/>
            <a:chOff x="0" y="0"/>
            <a:chExt cx="1028467" cy="221904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8467" cy="2219046"/>
            </a:xfrm>
            <a:custGeom>
              <a:avLst/>
              <a:gdLst/>
              <a:ahLst/>
              <a:cxnLst/>
              <a:rect r="r" b="b" t="t" l="l"/>
              <a:pathLst>
                <a:path h="2219046" w="1028467">
                  <a:moveTo>
                    <a:pt x="101112" y="0"/>
                  </a:moveTo>
                  <a:lnTo>
                    <a:pt x="927355" y="0"/>
                  </a:lnTo>
                  <a:cubicBezTo>
                    <a:pt x="954172" y="0"/>
                    <a:pt x="979890" y="10653"/>
                    <a:pt x="998852" y="29615"/>
                  </a:cubicBezTo>
                  <a:cubicBezTo>
                    <a:pt x="1017814" y="48577"/>
                    <a:pt x="1028467" y="74295"/>
                    <a:pt x="1028467" y="101112"/>
                  </a:cubicBezTo>
                  <a:lnTo>
                    <a:pt x="1028467" y="2117934"/>
                  </a:lnTo>
                  <a:cubicBezTo>
                    <a:pt x="1028467" y="2144751"/>
                    <a:pt x="1017814" y="2170469"/>
                    <a:pt x="998852" y="2189431"/>
                  </a:cubicBezTo>
                  <a:cubicBezTo>
                    <a:pt x="979890" y="2208393"/>
                    <a:pt x="954172" y="2219046"/>
                    <a:pt x="927355" y="2219046"/>
                  </a:cubicBezTo>
                  <a:lnTo>
                    <a:pt x="101112" y="2219046"/>
                  </a:lnTo>
                  <a:cubicBezTo>
                    <a:pt x="74295" y="2219046"/>
                    <a:pt x="48577" y="2208393"/>
                    <a:pt x="29615" y="2189431"/>
                  </a:cubicBezTo>
                  <a:cubicBezTo>
                    <a:pt x="10653" y="2170469"/>
                    <a:pt x="0" y="2144751"/>
                    <a:pt x="0" y="2117934"/>
                  </a:cubicBezTo>
                  <a:lnTo>
                    <a:pt x="0" y="101112"/>
                  </a:lnTo>
                  <a:cubicBezTo>
                    <a:pt x="0" y="74295"/>
                    <a:pt x="10653" y="48577"/>
                    <a:pt x="29615" y="29615"/>
                  </a:cubicBezTo>
                  <a:cubicBezTo>
                    <a:pt x="48577" y="10653"/>
                    <a:pt x="74295" y="0"/>
                    <a:pt x="101112" y="0"/>
                  </a:cubicBezTo>
                  <a:close/>
                </a:path>
              </a:pathLst>
            </a:custGeom>
            <a:solidFill>
              <a:srgbClr val="655CC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028467" cy="227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698354" y="3423056"/>
            <a:ext cx="3307809" cy="6545069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6355966" y="-176543"/>
            <a:ext cx="5576069" cy="15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Delivery</a:t>
            </a: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 App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71544" y="2408009"/>
            <a:ext cx="3474895" cy="12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DFDFD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Shows exact food items and target slots for delivery.</a:t>
            </a:r>
          </a:p>
          <a:p>
            <a:pPr algn="ctr">
              <a:lnSpc>
                <a:spcPts val="308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7308614" y="2408009"/>
            <a:ext cx="4156627" cy="84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DFDFD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Delivery boy opens slots, marks items delivered accurately.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57773" y="2408009"/>
            <a:ext cx="3698094" cy="84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DFDFD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Lists all filled items with delivery details for verification.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64660" y="1633453"/>
            <a:ext cx="4239334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Clear Slot Instructions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25907" y="1633453"/>
            <a:ext cx="4239334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Smart Slot Control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019966" y="1633453"/>
            <a:ext cx="4239334" cy="5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Final Review Summary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50438" y="2229041"/>
            <a:ext cx="4246118" cy="7281207"/>
            <a:chOff x="0" y="0"/>
            <a:chExt cx="5661491" cy="970827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661491" cy="9708275"/>
              <a:chOff x="0" y="0"/>
              <a:chExt cx="3133810" cy="53738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33810" cy="5373831"/>
              </a:xfrm>
              <a:custGeom>
                <a:avLst/>
                <a:gdLst/>
                <a:ahLst/>
                <a:cxnLst/>
                <a:rect r="r" b="b" t="t" l="l"/>
                <a:pathLst>
                  <a:path h="5373831" w="3133810">
                    <a:moveTo>
                      <a:pt x="3009350" y="5373831"/>
                    </a:moveTo>
                    <a:lnTo>
                      <a:pt x="124460" y="5373831"/>
                    </a:lnTo>
                    <a:cubicBezTo>
                      <a:pt x="55880" y="5373831"/>
                      <a:pt x="0" y="5317951"/>
                      <a:pt x="0" y="524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5249371"/>
                    </a:lnTo>
                    <a:cubicBezTo>
                      <a:pt x="3133810" y="5317951"/>
                      <a:pt x="3077930" y="5373831"/>
                      <a:pt x="3009350" y="5373831"/>
                    </a:cubicBezTo>
                    <a:close/>
                  </a:path>
                </a:pathLst>
              </a:custGeom>
              <a:solidFill>
                <a:srgbClr val="EFD4D4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22420" y="184983"/>
              <a:ext cx="1069837" cy="1088892"/>
            </a:xfrm>
            <a:custGeom>
              <a:avLst/>
              <a:gdLst/>
              <a:ahLst/>
              <a:cxnLst/>
              <a:rect r="r" b="b" t="t" l="l"/>
              <a:pathLst>
                <a:path h="1088892" w="1069837">
                  <a:moveTo>
                    <a:pt x="0" y="0"/>
                  </a:moveTo>
                  <a:lnTo>
                    <a:pt x="1069836" y="0"/>
                  </a:lnTo>
                  <a:lnTo>
                    <a:pt x="1069836" y="1088892"/>
                  </a:lnTo>
                  <a:lnTo>
                    <a:pt x="0" y="108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15457" y="3168541"/>
              <a:ext cx="4536947" cy="607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Users who experience Vendmat tend to return consistently.  </a:t>
              </a:r>
            </a:p>
            <a:p>
              <a:pPr algn="l" marL="539748" indent="-269874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There is strong engagement from dedicated customers, resulting in a quick recovery of customer acquisition costs.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2272" y="1600979"/>
              <a:ext cx="4790132" cy="1453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38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Rentention First-Business model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2564" y="2229041"/>
            <a:ext cx="4246118" cy="7281207"/>
            <a:chOff x="0" y="0"/>
            <a:chExt cx="5661491" cy="970827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661491" cy="9708275"/>
              <a:chOff x="0" y="0"/>
              <a:chExt cx="3133810" cy="53738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133810" cy="5373831"/>
              </a:xfrm>
              <a:custGeom>
                <a:avLst/>
                <a:gdLst/>
                <a:ahLst/>
                <a:cxnLst/>
                <a:rect r="r" b="b" t="t" l="l"/>
                <a:pathLst>
                  <a:path h="5373831" w="3133810">
                    <a:moveTo>
                      <a:pt x="3009350" y="5373831"/>
                    </a:moveTo>
                    <a:lnTo>
                      <a:pt x="124460" y="5373831"/>
                    </a:lnTo>
                    <a:cubicBezTo>
                      <a:pt x="55880" y="5373831"/>
                      <a:pt x="0" y="5317951"/>
                      <a:pt x="0" y="524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5249371"/>
                    </a:lnTo>
                    <a:cubicBezTo>
                      <a:pt x="3133810" y="5317951"/>
                      <a:pt x="3077930" y="5373831"/>
                      <a:pt x="3009350" y="5373831"/>
                    </a:cubicBezTo>
                    <a:close/>
                  </a:path>
                </a:pathLst>
              </a:custGeom>
              <a:solidFill>
                <a:srgbClr val="EFD4D4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228439" y="60438"/>
              <a:ext cx="1204612" cy="1213437"/>
            </a:xfrm>
            <a:custGeom>
              <a:avLst/>
              <a:gdLst/>
              <a:ahLst/>
              <a:cxnLst/>
              <a:rect r="r" b="b" t="t" l="l"/>
              <a:pathLst>
                <a:path h="1213437" w="1204612">
                  <a:moveTo>
                    <a:pt x="0" y="0"/>
                  </a:moveTo>
                  <a:lnTo>
                    <a:pt x="1204613" y="0"/>
                  </a:lnTo>
                  <a:lnTo>
                    <a:pt x="1204613" y="1213437"/>
                  </a:lnTo>
                  <a:lnTo>
                    <a:pt x="0" y="1213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68052" y="2824442"/>
              <a:ext cx="4536947" cy="636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3 machines live across Bengalu</a:t>
              </a: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ru tech parks (SJR, Ecoworld, Azure)</a:t>
              </a:r>
            </a:p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3</a:t>
              </a: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,000+ orders served</a:t>
              </a:r>
            </a:p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60%+ repeat usage across all machines</a:t>
              </a:r>
            </a:p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Top users placed 40+ orders each</a:t>
              </a:r>
            </a:p>
            <a:p>
              <a:pPr algn="l" marL="0" indent="0" lvl="0">
                <a:lnSpc>
                  <a:spcPts val="33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56167" y="1600979"/>
              <a:ext cx="4790132" cy="74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238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Traction Highlights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97813" y="2229041"/>
            <a:ext cx="4246118" cy="7281207"/>
            <a:chOff x="0" y="0"/>
            <a:chExt cx="5661491" cy="970827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661491" cy="9708275"/>
              <a:chOff x="0" y="0"/>
              <a:chExt cx="3133810" cy="53738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33810" cy="5373831"/>
              </a:xfrm>
              <a:custGeom>
                <a:avLst/>
                <a:gdLst/>
                <a:ahLst/>
                <a:cxnLst/>
                <a:rect r="r" b="b" t="t" l="l"/>
                <a:pathLst>
                  <a:path h="5373831" w="3133810">
                    <a:moveTo>
                      <a:pt x="3009350" y="5373831"/>
                    </a:moveTo>
                    <a:lnTo>
                      <a:pt x="124460" y="5373831"/>
                    </a:lnTo>
                    <a:cubicBezTo>
                      <a:pt x="55880" y="5373831"/>
                      <a:pt x="0" y="5317951"/>
                      <a:pt x="0" y="524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5249371"/>
                    </a:lnTo>
                    <a:cubicBezTo>
                      <a:pt x="3133810" y="5317951"/>
                      <a:pt x="3077930" y="5373831"/>
                      <a:pt x="3009350" y="5373831"/>
                    </a:cubicBezTo>
                    <a:close/>
                  </a:path>
                </a:pathLst>
              </a:custGeom>
              <a:solidFill>
                <a:srgbClr val="EFD4D4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16420" y="146112"/>
              <a:ext cx="1228651" cy="1088892"/>
            </a:xfrm>
            <a:custGeom>
              <a:avLst/>
              <a:gdLst/>
              <a:ahLst/>
              <a:cxnLst/>
              <a:rect r="r" b="b" t="t" l="l"/>
              <a:pathLst>
                <a:path h="1088892" w="1228651">
                  <a:moveTo>
                    <a:pt x="0" y="0"/>
                  </a:moveTo>
                  <a:lnTo>
                    <a:pt x="1228651" y="0"/>
                  </a:lnTo>
                  <a:lnTo>
                    <a:pt x="1228651" y="1088892"/>
                  </a:lnTo>
                  <a:lnTo>
                    <a:pt x="0" y="108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62272" y="2974116"/>
              <a:ext cx="4536947" cy="636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Strong adoption in Ecoworld despite launch on Feb 17 – indicates product-market fit</a:t>
              </a:r>
            </a:p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Underutilized slots: Breakfast &amp; late-night</a:t>
              </a:r>
            </a:p>
            <a:p>
              <a:pPr algn="l" marL="561337" indent="-280669" lvl="1">
                <a:lnSpc>
                  <a:spcPts val="33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Add</a:t>
              </a:r>
              <a:r>
                <a:rPr lang="en-US" sz="2599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 loyalty/reward features to convert 1-time users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62272" y="1600979"/>
              <a:ext cx="4790132" cy="74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8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Growth Opportunities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12371" y="524509"/>
            <a:ext cx="108632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</a:t>
            </a:r>
            <a:r>
              <a:rPr lang="en-US" b="true" sz="39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eal-World Traction &amp; User Behavior Insights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645189" y="2229041"/>
            <a:ext cx="4246118" cy="7281207"/>
            <a:chOff x="0" y="0"/>
            <a:chExt cx="5661491" cy="970827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661491" cy="9708275"/>
              <a:chOff x="0" y="0"/>
              <a:chExt cx="3133810" cy="537383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133810" cy="5373831"/>
              </a:xfrm>
              <a:custGeom>
                <a:avLst/>
                <a:gdLst/>
                <a:ahLst/>
                <a:cxnLst/>
                <a:rect r="r" b="b" t="t" l="l"/>
                <a:pathLst>
                  <a:path h="5373831" w="3133810">
                    <a:moveTo>
                      <a:pt x="3009350" y="5373831"/>
                    </a:moveTo>
                    <a:lnTo>
                      <a:pt x="124460" y="5373831"/>
                    </a:lnTo>
                    <a:cubicBezTo>
                      <a:pt x="55880" y="5373831"/>
                      <a:pt x="0" y="5317951"/>
                      <a:pt x="0" y="524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5249371"/>
                    </a:lnTo>
                    <a:cubicBezTo>
                      <a:pt x="3133810" y="5317951"/>
                      <a:pt x="3077930" y="5373831"/>
                      <a:pt x="3009350" y="5373831"/>
                    </a:cubicBezTo>
                    <a:close/>
                  </a:path>
                </a:pathLst>
              </a:custGeom>
              <a:solidFill>
                <a:srgbClr val="EFD4D4"/>
              </a:solidFill>
            </p:spPr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282957" y="146112"/>
              <a:ext cx="1018643" cy="1042090"/>
            </a:xfrm>
            <a:custGeom>
              <a:avLst/>
              <a:gdLst/>
              <a:ahLst/>
              <a:cxnLst/>
              <a:rect r="r" b="b" t="t" l="l"/>
              <a:pathLst>
                <a:path h="1042090" w="1018643">
                  <a:moveTo>
                    <a:pt x="0" y="0"/>
                  </a:moveTo>
                  <a:lnTo>
                    <a:pt x="1018642" y="0"/>
                  </a:lnTo>
                  <a:lnTo>
                    <a:pt x="1018642" y="1042089"/>
                  </a:lnTo>
                  <a:lnTo>
                    <a:pt x="0" y="1042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23804" y="3006047"/>
              <a:ext cx="4536947" cy="6366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Category demand differs by location: SJR &amp; Azure focus on snacks, while Ecoworld has balanced demand.</a:t>
              </a:r>
            </a:p>
            <a:p>
              <a:pPr algn="l" marL="561341" indent="-280670" lvl="1">
                <a:lnSpc>
                  <a:spcPts val="33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Users starting with snacks often opt for full meals, creating upsell opportunities.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62272" y="1495005"/>
              <a:ext cx="4790132" cy="1453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8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Customer Behavior Insights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131989" y="1808039"/>
            <a:ext cx="14024022" cy="7888513"/>
            <a:chOff x="0" y="0"/>
            <a:chExt cx="5852160" cy="329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864" t="0" r="-1186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3"/>
              <a:stretch>
                <a:fillRect l="-32512" t="-3968" r="0" b="-396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4"/>
              <a:stretch>
                <a:fillRect l="-65352" t="0" r="-653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7995" y="585787"/>
            <a:ext cx="1086325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V</a:t>
            </a:r>
            <a:r>
              <a:rPr lang="en-US" b="true" sz="39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alidating the Model, One Meal at a Time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5 Year Projections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90770" y="4396347"/>
            <a:ext cx="3364925" cy="739775"/>
            <a:chOff x="0" y="0"/>
            <a:chExt cx="4486566" cy="9863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0"/>
              <a:ext cx="4486566" cy="695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Year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38362"/>
              <a:ext cx="4486566" cy="548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Install 40 Machines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0770" y="5745722"/>
            <a:ext cx="3364925" cy="739775"/>
            <a:chOff x="0" y="0"/>
            <a:chExt cx="4486566" cy="9863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4486566" cy="695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Year 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8362"/>
              <a:ext cx="4486566" cy="548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Install 240 machines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0770" y="8702675"/>
            <a:ext cx="3364925" cy="739775"/>
            <a:chOff x="0" y="0"/>
            <a:chExt cx="4486566" cy="986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4486566" cy="695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Year 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38362"/>
              <a:ext cx="4486566" cy="548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install 960 machines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0770" y="2730170"/>
            <a:ext cx="3364925" cy="1056577"/>
            <a:chOff x="0" y="0"/>
            <a:chExt cx="4486566" cy="140876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33350"/>
              <a:ext cx="4486566" cy="695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Year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79340"/>
              <a:ext cx="4486566" cy="929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3 Machines with consistent profits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74372" y="717329"/>
            <a:ext cx="11983558" cy="9237178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>
            <a:off x="862120" y="3001768"/>
            <a:ext cx="9525" cy="6812157"/>
          </a:xfrm>
          <a:prstGeom prst="line">
            <a:avLst/>
          </a:prstGeom>
          <a:ln cap="rnd" w="19050">
            <a:solidFill>
              <a:srgbClr val="FF83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5400000">
            <a:off x="700195" y="2839843"/>
            <a:ext cx="323850" cy="32385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363"/>
            </a:solid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700195" y="4604309"/>
            <a:ext cx="323850" cy="32385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36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709720" y="5953685"/>
            <a:ext cx="323850" cy="32385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363"/>
            </a:solidFill>
          </p:spPr>
        </p:sp>
      </p:grpSp>
      <p:grpSp>
        <p:nvGrpSpPr>
          <p:cNvPr name="Group 23" id="23"/>
          <p:cNvGrpSpPr/>
          <p:nvPr/>
        </p:nvGrpSpPr>
        <p:grpSpPr>
          <a:xfrm rot="5400000">
            <a:off x="709720" y="8837807"/>
            <a:ext cx="323850" cy="3238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36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212128" y="9121775"/>
            <a:ext cx="8308792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Timeline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0770" y="7090848"/>
            <a:ext cx="3364925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191919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Year 4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700195" y="7432161"/>
            <a:ext cx="323850" cy="323850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363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90770" y="7603611"/>
            <a:ext cx="2778100" cy="47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Install 480 machines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74791" y="921809"/>
            <a:ext cx="11065907" cy="9084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3449" y="282183"/>
            <a:ext cx="14753967" cy="107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b="true" sz="5100" spc="163">
                <a:solidFill>
                  <a:srgbClr val="2B2A2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Fund Requirement plan for 18 Months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875" y="4367240"/>
            <a:ext cx="3364925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191919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Goal: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9875" y="5119093"/>
            <a:ext cx="3251495" cy="1255562"/>
            <a:chOff x="0" y="0"/>
            <a:chExt cx="4335327" cy="167408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335327" cy="1674083"/>
              <a:chOff x="0" y="0"/>
              <a:chExt cx="856361" cy="33068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56361" cy="330683"/>
              </a:xfrm>
              <a:custGeom>
                <a:avLst/>
                <a:gdLst/>
                <a:ahLst/>
                <a:cxnLst/>
                <a:rect r="r" b="b" t="t" l="l"/>
                <a:pathLst>
                  <a:path h="330683" w="856361">
                    <a:moveTo>
                      <a:pt x="0" y="0"/>
                    </a:moveTo>
                    <a:lnTo>
                      <a:pt x="856361" y="0"/>
                    </a:lnTo>
                    <a:lnTo>
                      <a:pt x="856361" y="330683"/>
                    </a:lnTo>
                    <a:lnTo>
                      <a:pt x="0" y="33068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52400"/>
                <a:ext cx="856361" cy="4830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3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20527" y="139903"/>
              <a:ext cx="3894273" cy="594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Install Machine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0527" y="934951"/>
              <a:ext cx="3894273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40 Machines will be installed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9875" y="7212488"/>
            <a:ext cx="3251495" cy="1646087"/>
            <a:chOff x="0" y="0"/>
            <a:chExt cx="4335327" cy="219478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335327" cy="2194783"/>
              <a:chOff x="0" y="0"/>
              <a:chExt cx="856361" cy="43353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56361" cy="433537"/>
              </a:xfrm>
              <a:custGeom>
                <a:avLst/>
                <a:gdLst/>
                <a:ahLst/>
                <a:cxnLst/>
                <a:rect r="r" b="b" t="t" l="l"/>
                <a:pathLst>
                  <a:path h="433537" w="856361">
                    <a:moveTo>
                      <a:pt x="0" y="0"/>
                    </a:moveTo>
                    <a:lnTo>
                      <a:pt x="856361" y="0"/>
                    </a:lnTo>
                    <a:lnTo>
                      <a:pt x="856361" y="433537"/>
                    </a:lnTo>
                    <a:lnTo>
                      <a:pt x="0" y="433537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52400"/>
                <a:ext cx="856361" cy="5859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3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20527" y="139903"/>
              <a:ext cx="3894273" cy="1115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Customer Experience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0527" y="1455651"/>
              <a:ext cx="3894273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Boost Support and retention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06368" y="5119093"/>
            <a:ext cx="3605914" cy="1255562"/>
            <a:chOff x="0" y="0"/>
            <a:chExt cx="4807885" cy="167408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807885" cy="1674083"/>
              <a:chOff x="0" y="0"/>
              <a:chExt cx="949706" cy="33068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49706" cy="330683"/>
              </a:xfrm>
              <a:custGeom>
                <a:avLst/>
                <a:gdLst/>
                <a:ahLst/>
                <a:cxnLst/>
                <a:rect r="r" b="b" t="t" l="l"/>
                <a:pathLst>
                  <a:path h="330683" w="949706">
                    <a:moveTo>
                      <a:pt x="0" y="0"/>
                    </a:moveTo>
                    <a:lnTo>
                      <a:pt x="949706" y="0"/>
                    </a:lnTo>
                    <a:lnTo>
                      <a:pt x="949706" y="330683"/>
                    </a:lnTo>
                    <a:lnTo>
                      <a:pt x="0" y="33068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52400"/>
                <a:ext cx="949706" cy="4830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3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4565" y="139903"/>
              <a:ext cx="4318755" cy="594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Develop New Machine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44565" y="934951"/>
              <a:ext cx="4318755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Bring down cost per machine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706368" y="7212488"/>
            <a:ext cx="3605914" cy="1588937"/>
            <a:chOff x="0" y="0"/>
            <a:chExt cx="4807885" cy="211858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807885" cy="2118583"/>
              <a:chOff x="0" y="0"/>
              <a:chExt cx="949706" cy="41848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49706" cy="418486"/>
              </a:xfrm>
              <a:custGeom>
                <a:avLst/>
                <a:gdLst/>
                <a:ahLst/>
                <a:cxnLst/>
                <a:rect r="r" b="b" t="t" l="l"/>
                <a:pathLst>
                  <a:path h="418486" w="949706">
                    <a:moveTo>
                      <a:pt x="0" y="0"/>
                    </a:moveTo>
                    <a:lnTo>
                      <a:pt x="949706" y="0"/>
                    </a:lnTo>
                    <a:lnTo>
                      <a:pt x="949706" y="418486"/>
                    </a:lnTo>
                    <a:lnTo>
                      <a:pt x="0" y="418486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52400"/>
                <a:ext cx="949706" cy="570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3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44565" y="139903"/>
              <a:ext cx="4318755" cy="594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91919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Marketing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44565" y="934951"/>
              <a:ext cx="4318755" cy="929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919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Create awareness about vendmat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49875" y="2116972"/>
            <a:ext cx="336492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The Ask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9875" y="2539710"/>
            <a:ext cx="4807044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b="true">
                <a:solidFill>
                  <a:srgbClr val="191919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₹8.15 Crore seed</a:t>
            </a:r>
          </a:p>
          <a:p>
            <a:pPr algn="l" marL="0" indent="0" lvl="0">
              <a:lnSpc>
                <a:spcPts val="4029"/>
              </a:lnSpc>
              <a:spcBef>
                <a:spcPct val="0"/>
              </a:spcBef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</a:p>
        </p:txBody>
      </p: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26114" y="3190302"/>
            <a:ext cx="3825609" cy="5116998"/>
            <a:chOff x="0" y="0"/>
            <a:chExt cx="5100813" cy="682266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100813" cy="6822665"/>
              <a:chOff x="0" y="0"/>
              <a:chExt cx="1081548" cy="14466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81548" cy="1446640"/>
              </a:xfrm>
              <a:custGeom>
                <a:avLst/>
                <a:gdLst/>
                <a:ahLst/>
                <a:cxnLst/>
                <a:rect r="r" b="b" t="t" l="l"/>
                <a:pathLst>
                  <a:path h="1446640" w="1081548">
                    <a:moveTo>
                      <a:pt x="103209" y="0"/>
                    </a:moveTo>
                    <a:lnTo>
                      <a:pt x="978339" y="0"/>
                    </a:lnTo>
                    <a:cubicBezTo>
                      <a:pt x="1005712" y="0"/>
                      <a:pt x="1031964" y="10874"/>
                      <a:pt x="1051319" y="30229"/>
                    </a:cubicBezTo>
                    <a:cubicBezTo>
                      <a:pt x="1070675" y="49585"/>
                      <a:pt x="1081548" y="75836"/>
                      <a:pt x="1081548" y="103209"/>
                    </a:cubicBezTo>
                    <a:lnTo>
                      <a:pt x="1081548" y="1343431"/>
                    </a:lnTo>
                    <a:cubicBezTo>
                      <a:pt x="1081548" y="1370804"/>
                      <a:pt x="1070675" y="1397056"/>
                      <a:pt x="1051319" y="1416411"/>
                    </a:cubicBezTo>
                    <a:cubicBezTo>
                      <a:pt x="1031964" y="1435767"/>
                      <a:pt x="1005712" y="1446640"/>
                      <a:pt x="978339" y="1446640"/>
                    </a:cubicBezTo>
                    <a:lnTo>
                      <a:pt x="103209" y="1446640"/>
                    </a:lnTo>
                    <a:cubicBezTo>
                      <a:pt x="75836" y="1446640"/>
                      <a:pt x="49585" y="1435767"/>
                      <a:pt x="30229" y="1416411"/>
                    </a:cubicBezTo>
                    <a:cubicBezTo>
                      <a:pt x="10874" y="1397056"/>
                      <a:pt x="0" y="1370804"/>
                      <a:pt x="0" y="1343431"/>
                    </a:cubicBezTo>
                    <a:lnTo>
                      <a:pt x="0" y="103209"/>
                    </a:lnTo>
                    <a:cubicBezTo>
                      <a:pt x="0" y="75836"/>
                      <a:pt x="10874" y="49585"/>
                      <a:pt x="30229" y="30229"/>
                    </a:cubicBezTo>
                    <a:cubicBezTo>
                      <a:pt x="49585" y="10874"/>
                      <a:pt x="75836" y="0"/>
                      <a:pt x="103209" y="0"/>
                    </a:cubicBezTo>
                    <a:close/>
                  </a:path>
                </a:pathLst>
              </a:custGeom>
              <a:solidFill>
                <a:srgbClr val="F8650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081548" cy="1475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869373" y="261783"/>
              <a:ext cx="3362067" cy="3348934"/>
              <a:chOff x="0" y="0"/>
              <a:chExt cx="6502400" cy="6477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17573" r="223" b="-17573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7799" y="3695442"/>
              <a:ext cx="4273897" cy="603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1"/>
                </a:lnSpc>
              </a:pPr>
              <a:r>
                <a:rPr lang="en-US" sz="2551" spc="127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Shreyas Belgave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548141"/>
              <a:ext cx="5100813" cy="1556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875" spc="93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Founder</a:t>
              </a:r>
            </a:p>
            <a:p>
              <a:pPr algn="ctr">
                <a:lnSpc>
                  <a:spcPts val="2250"/>
                </a:lnSpc>
              </a:pPr>
              <a:r>
                <a:rPr lang="en-US" sz="1875" spc="93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Mtech - VIT, Vellore</a:t>
              </a:r>
            </a:p>
            <a:p>
              <a:pPr algn="ctr">
                <a:lnSpc>
                  <a:spcPts val="2250"/>
                </a:lnSpc>
              </a:pPr>
              <a:r>
                <a:rPr lang="en-US" sz="1875" spc="93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Senior Engineer - Texas Inst.</a:t>
              </a:r>
            </a:p>
            <a:p>
              <a:pPr algn="ctr">
                <a:lnSpc>
                  <a:spcPts val="2250"/>
                </a:lnSpc>
              </a:pPr>
              <a:r>
                <a:rPr lang="en-US" sz="1875" spc="93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Technical/Customer Support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80502" y="1536298"/>
            <a:ext cx="7845600" cy="12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28"/>
              </a:lnSpc>
              <a:spcBef>
                <a:spcPct val="0"/>
              </a:spcBef>
            </a:pPr>
            <a:r>
              <a:rPr lang="en-US" sz="7200" spc="25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Team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36277" y="3190302"/>
            <a:ext cx="3825609" cy="5116998"/>
            <a:chOff x="0" y="0"/>
            <a:chExt cx="5100813" cy="682266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100813" cy="6822665"/>
              <a:chOff x="0" y="0"/>
              <a:chExt cx="1081548" cy="14466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81548" cy="1446640"/>
              </a:xfrm>
              <a:custGeom>
                <a:avLst/>
                <a:gdLst/>
                <a:ahLst/>
                <a:cxnLst/>
                <a:rect r="r" b="b" t="t" l="l"/>
                <a:pathLst>
                  <a:path h="1446640" w="1081548">
                    <a:moveTo>
                      <a:pt x="103209" y="0"/>
                    </a:moveTo>
                    <a:lnTo>
                      <a:pt x="978339" y="0"/>
                    </a:lnTo>
                    <a:cubicBezTo>
                      <a:pt x="1005712" y="0"/>
                      <a:pt x="1031964" y="10874"/>
                      <a:pt x="1051319" y="30229"/>
                    </a:cubicBezTo>
                    <a:cubicBezTo>
                      <a:pt x="1070675" y="49585"/>
                      <a:pt x="1081548" y="75836"/>
                      <a:pt x="1081548" y="103209"/>
                    </a:cubicBezTo>
                    <a:lnTo>
                      <a:pt x="1081548" y="1343431"/>
                    </a:lnTo>
                    <a:cubicBezTo>
                      <a:pt x="1081548" y="1370804"/>
                      <a:pt x="1070675" y="1397056"/>
                      <a:pt x="1051319" y="1416411"/>
                    </a:cubicBezTo>
                    <a:cubicBezTo>
                      <a:pt x="1031964" y="1435767"/>
                      <a:pt x="1005712" y="1446640"/>
                      <a:pt x="978339" y="1446640"/>
                    </a:cubicBezTo>
                    <a:lnTo>
                      <a:pt x="103209" y="1446640"/>
                    </a:lnTo>
                    <a:cubicBezTo>
                      <a:pt x="75836" y="1446640"/>
                      <a:pt x="49585" y="1435767"/>
                      <a:pt x="30229" y="1416411"/>
                    </a:cubicBezTo>
                    <a:cubicBezTo>
                      <a:pt x="10874" y="1397056"/>
                      <a:pt x="0" y="1370804"/>
                      <a:pt x="0" y="1343431"/>
                    </a:cubicBezTo>
                    <a:lnTo>
                      <a:pt x="0" y="103209"/>
                    </a:lnTo>
                    <a:cubicBezTo>
                      <a:pt x="0" y="75836"/>
                      <a:pt x="10874" y="49585"/>
                      <a:pt x="30229" y="30229"/>
                    </a:cubicBezTo>
                    <a:cubicBezTo>
                      <a:pt x="49585" y="10874"/>
                      <a:pt x="75836" y="0"/>
                      <a:pt x="103209" y="0"/>
                    </a:cubicBezTo>
                    <a:close/>
                  </a:path>
                </a:pathLst>
              </a:custGeom>
              <a:solidFill>
                <a:srgbClr val="F8650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081548" cy="1475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-502077">
              <a:off x="846122" y="226814"/>
              <a:ext cx="3362067" cy="3348934"/>
              <a:chOff x="0" y="0"/>
              <a:chExt cx="6502400" cy="6477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223" t="-7868" r="223" b="-7868"/>
                </a:stretch>
              </a:blip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4548141"/>
              <a:ext cx="5100813" cy="196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5"/>
                </a:lnSpc>
              </a:pPr>
              <a:r>
                <a:rPr lang="en-US" sz="1912" spc="95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Founder</a:t>
              </a:r>
            </a:p>
            <a:p>
              <a:pPr algn="ctr">
                <a:lnSpc>
                  <a:spcPts val="2295"/>
                </a:lnSpc>
              </a:pPr>
              <a:r>
                <a:rPr lang="en-US" sz="1912" spc="95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Mtech - VIT, Vellore</a:t>
              </a:r>
            </a:p>
            <a:p>
              <a:pPr algn="ctr">
                <a:lnSpc>
                  <a:spcPts val="2295"/>
                </a:lnSpc>
              </a:pPr>
              <a:r>
                <a:rPr lang="en-US" sz="1912" spc="95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Lead Engineer - Qualcomm</a:t>
              </a:r>
            </a:p>
            <a:p>
              <a:pPr algn="ctr">
                <a:lnSpc>
                  <a:spcPts val="2295"/>
                </a:lnSpc>
              </a:pPr>
              <a:r>
                <a:rPr lang="en-US" sz="1912" spc="95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Business Development / Operations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38954" y="3658454"/>
              <a:ext cx="3392486" cy="603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1"/>
                </a:lnSpc>
              </a:pPr>
              <a:r>
                <a:rPr lang="en-US" sz="2551" spc="127">
                  <a:solidFill>
                    <a:srgbClr val="FFFBFB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Pranay Kukreti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08621">
            <a:off x="13069893" y="8550377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6"/>
                </a:lnTo>
                <a:lnTo>
                  <a:pt x="0" y="1415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9555766">
            <a:off x="-2654889" y="367457"/>
            <a:ext cx="7315200" cy="1415845"/>
          </a:xfrm>
          <a:custGeom>
            <a:avLst/>
            <a:gdLst/>
            <a:ahLst/>
            <a:cxnLst/>
            <a:rect r="r" b="b" t="t" l="l"/>
            <a:pathLst>
              <a:path h="1415845" w="7315200">
                <a:moveTo>
                  <a:pt x="0" y="0"/>
                </a:moveTo>
                <a:lnTo>
                  <a:pt x="7315200" y="0"/>
                </a:lnTo>
                <a:lnTo>
                  <a:pt x="7315200" y="1415845"/>
                </a:lnTo>
                <a:lnTo>
                  <a:pt x="0" y="141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86225" y="2834016"/>
            <a:ext cx="4532864" cy="6424284"/>
            <a:chOff x="0" y="0"/>
            <a:chExt cx="6583680" cy="9330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3680" cy="9330841"/>
            </a:xfrm>
            <a:custGeom>
              <a:avLst/>
              <a:gdLst/>
              <a:ahLst/>
              <a:cxnLst/>
              <a:rect r="r" b="b" t="t" l="l"/>
              <a:pathLst>
                <a:path h="9330841" w="6583680">
                  <a:moveTo>
                    <a:pt x="5877560" y="1894840"/>
                  </a:moveTo>
                  <a:lnTo>
                    <a:pt x="5877560" y="0"/>
                  </a:lnTo>
                  <a:lnTo>
                    <a:pt x="5507990" y="0"/>
                  </a:lnTo>
                  <a:lnTo>
                    <a:pt x="0" y="0"/>
                  </a:lnTo>
                  <a:lnTo>
                    <a:pt x="0" y="9330841"/>
                  </a:lnTo>
                  <a:lnTo>
                    <a:pt x="5507990" y="9330841"/>
                  </a:lnTo>
                  <a:lnTo>
                    <a:pt x="5877560" y="9330841"/>
                  </a:lnTo>
                  <a:lnTo>
                    <a:pt x="5877560" y="2476500"/>
                  </a:lnTo>
                  <a:lnTo>
                    <a:pt x="6583680" y="2185670"/>
                  </a:lnTo>
                  <a:lnTo>
                    <a:pt x="5877560" y="1894840"/>
                  </a:lnTo>
                  <a:close/>
                </a:path>
              </a:pathLst>
            </a:custGeom>
            <a:solidFill>
              <a:srgbClr val="FFA4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55070" y="2834016"/>
            <a:ext cx="4532864" cy="6424284"/>
            <a:chOff x="0" y="0"/>
            <a:chExt cx="6583680" cy="9330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3680" cy="9330841"/>
            </a:xfrm>
            <a:custGeom>
              <a:avLst/>
              <a:gdLst/>
              <a:ahLst/>
              <a:cxnLst/>
              <a:rect r="r" b="b" t="t" l="l"/>
              <a:pathLst>
                <a:path h="9330841" w="6583680">
                  <a:moveTo>
                    <a:pt x="5877560" y="1894840"/>
                  </a:moveTo>
                  <a:lnTo>
                    <a:pt x="5877560" y="0"/>
                  </a:lnTo>
                  <a:lnTo>
                    <a:pt x="5507990" y="0"/>
                  </a:lnTo>
                  <a:lnTo>
                    <a:pt x="0" y="0"/>
                  </a:lnTo>
                  <a:lnTo>
                    <a:pt x="0" y="9330841"/>
                  </a:lnTo>
                  <a:lnTo>
                    <a:pt x="5507990" y="9330841"/>
                  </a:lnTo>
                  <a:lnTo>
                    <a:pt x="5877560" y="9330841"/>
                  </a:lnTo>
                  <a:lnTo>
                    <a:pt x="5877560" y="2476500"/>
                  </a:lnTo>
                  <a:lnTo>
                    <a:pt x="6583680" y="2185670"/>
                  </a:lnTo>
                  <a:lnTo>
                    <a:pt x="5877560" y="1894840"/>
                  </a:lnTo>
                  <a:close/>
                </a:path>
              </a:pathLst>
            </a:custGeom>
            <a:solidFill>
              <a:srgbClr val="F8650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023916" y="2834016"/>
            <a:ext cx="4532864" cy="6424284"/>
            <a:chOff x="0" y="0"/>
            <a:chExt cx="6583680" cy="93308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83680" cy="9330841"/>
            </a:xfrm>
            <a:custGeom>
              <a:avLst/>
              <a:gdLst/>
              <a:ahLst/>
              <a:cxnLst/>
              <a:rect r="r" b="b" t="t" l="l"/>
              <a:pathLst>
                <a:path h="9330841" w="6583680">
                  <a:moveTo>
                    <a:pt x="5877560" y="1894840"/>
                  </a:moveTo>
                  <a:lnTo>
                    <a:pt x="5877560" y="0"/>
                  </a:lnTo>
                  <a:lnTo>
                    <a:pt x="5507990" y="0"/>
                  </a:lnTo>
                  <a:lnTo>
                    <a:pt x="0" y="0"/>
                  </a:lnTo>
                  <a:lnTo>
                    <a:pt x="0" y="9330841"/>
                  </a:lnTo>
                  <a:lnTo>
                    <a:pt x="5507990" y="9330841"/>
                  </a:lnTo>
                  <a:lnTo>
                    <a:pt x="5877560" y="9330841"/>
                  </a:lnTo>
                  <a:lnTo>
                    <a:pt x="5877560" y="2476500"/>
                  </a:lnTo>
                  <a:lnTo>
                    <a:pt x="6583680" y="2185670"/>
                  </a:lnTo>
                  <a:lnTo>
                    <a:pt x="5877560" y="1894840"/>
                  </a:lnTo>
                  <a:close/>
                </a:path>
              </a:pathLst>
            </a:custGeom>
            <a:solidFill>
              <a:srgbClr val="FFA42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2761" y="2834016"/>
            <a:ext cx="4532864" cy="6424284"/>
            <a:chOff x="0" y="0"/>
            <a:chExt cx="6583680" cy="9330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83680" cy="9330841"/>
            </a:xfrm>
            <a:custGeom>
              <a:avLst/>
              <a:gdLst/>
              <a:ahLst/>
              <a:cxnLst/>
              <a:rect r="r" b="b" t="t" l="l"/>
              <a:pathLst>
                <a:path h="9330841" w="6583680">
                  <a:moveTo>
                    <a:pt x="5877560" y="1894840"/>
                  </a:moveTo>
                  <a:lnTo>
                    <a:pt x="5877560" y="0"/>
                  </a:lnTo>
                  <a:lnTo>
                    <a:pt x="5507990" y="0"/>
                  </a:lnTo>
                  <a:lnTo>
                    <a:pt x="0" y="0"/>
                  </a:lnTo>
                  <a:lnTo>
                    <a:pt x="0" y="9330841"/>
                  </a:lnTo>
                  <a:lnTo>
                    <a:pt x="5507990" y="9330841"/>
                  </a:lnTo>
                  <a:lnTo>
                    <a:pt x="5877560" y="9330841"/>
                  </a:lnTo>
                  <a:lnTo>
                    <a:pt x="5877560" y="2476500"/>
                  </a:lnTo>
                  <a:lnTo>
                    <a:pt x="6583680" y="2185670"/>
                  </a:lnTo>
                  <a:lnTo>
                    <a:pt x="5877560" y="1894840"/>
                  </a:lnTo>
                  <a:close/>
                </a:path>
              </a:pathLst>
            </a:custGeom>
            <a:solidFill>
              <a:srgbClr val="F8650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32468" y="459863"/>
            <a:ext cx="9623064" cy="15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Problem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567384" y="2834016"/>
            <a:ext cx="2657292" cy="3201557"/>
          </a:xfrm>
          <a:custGeom>
            <a:avLst/>
            <a:gdLst/>
            <a:ahLst/>
            <a:cxnLst/>
            <a:rect r="r" b="b" t="t" l="l"/>
            <a:pathLst>
              <a:path h="3201557" w="2657292">
                <a:moveTo>
                  <a:pt x="0" y="0"/>
                </a:moveTo>
                <a:lnTo>
                  <a:pt x="2657292" y="0"/>
                </a:lnTo>
                <a:lnTo>
                  <a:pt x="2657292" y="3201557"/>
                </a:lnTo>
                <a:lnTo>
                  <a:pt x="0" y="320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39981" y="2834016"/>
            <a:ext cx="2218767" cy="3305425"/>
          </a:xfrm>
          <a:custGeom>
            <a:avLst/>
            <a:gdLst/>
            <a:ahLst/>
            <a:cxnLst/>
            <a:rect r="r" b="b" t="t" l="l"/>
            <a:pathLst>
              <a:path h="3305425" w="2218767">
                <a:moveTo>
                  <a:pt x="0" y="0"/>
                </a:moveTo>
                <a:lnTo>
                  <a:pt x="2218767" y="0"/>
                </a:lnTo>
                <a:lnTo>
                  <a:pt x="2218767" y="3305425"/>
                </a:lnTo>
                <a:lnTo>
                  <a:pt x="0" y="330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98154" y="2958349"/>
            <a:ext cx="3453673" cy="2952890"/>
          </a:xfrm>
          <a:custGeom>
            <a:avLst/>
            <a:gdLst/>
            <a:ahLst/>
            <a:cxnLst/>
            <a:rect r="r" b="b" t="t" l="l"/>
            <a:pathLst>
              <a:path h="2952890" w="3453673">
                <a:moveTo>
                  <a:pt x="3453672" y="0"/>
                </a:moveTo>
                <a:lnTo>
                  <a:pt x="0" y="0"/>
                </a:lnTo>
                <a:lnTo>
                  <a:pt x="0" y="2952890"/>
                </a:lnTo>
                <a:lnTo>
                  <a:pt x="3453672" y="2952890"/>
                </a:lnTo>
                <a:lnTo>
                  <a:pt x="34536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83345" y="3055904"/>
            <a:ext cx="3127486" cy="2861649"/>
          </a:xfrm>
          <a:custGeom>
            <a:avLst/>
            <a:gdLst/>
            <a:ahLst/>
            <a:cxnLst/>
            <a:rect r="r" b="b" t="t" l="l"/>
            <a:pathLst>
              <a:path h="2861649" w="3127486">
                <a:moveTo>
                  <a:pt x="0" y="0"/>
                </a:moveTo>
                <a:lnTo>
                  <a:pt x="3127486" y="0"/>
                </a:lnTo>
                <a:lnTo>
                  <a:pt x="3127486" y="2861649"/>
                </a:lnTo>
                <a:lnTo>
                  <a:pt x="0" y="2861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481085" y="6787105"/>
            <a:ext cx="3322860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sz="2300" spc="119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Extended wait times during peak hours lead to reduced customer satisfaction and delivery efficiency.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5186" y="6131883"/>
            <a:ext cx="3237402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79"/>
              </a:lnSpc>
              <a:spcBef>
                <a:spcPct val="0"/>
              </a:spcBef>
            </a:pPr>
            <a:r>
              <a:rPr lang="en-US" b="true" sz="2699" spc="86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Inefficient Food delivery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424" y="7239542"/>
            <a:ext cx="3350927" cy="135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299" spc="119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A Single delivery person can deliver maximum 15 orders a day.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0621" y="6131883"/>
            <a:ext cx="318021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79"/>
              </a:lnSpc>
              <a:spcBef>
                <a:spcPct val="0"/>
              </a:spcBef>
            </a:pPr>
            <a:r>
              <a:rPr lang="en-US" b="true" sz="2699" spc="86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High Marketing 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56983" y="7263354"/>
            <a:ext cx="3382522" cy="177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299" spc="119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Restaurants spend significant revenue in online marketing due to low physical visibility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2710" y="6131883"/>
            <a:ext cx="3737584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79"/>
              </a:lnSpc>
              <a:spcBef>
                <a:spcPct val="0"/>
              </a:spcBef>
            </a:pPr>
            <a:r>
              <a:rPr lang="en-US" b="true" sz="2699" spc="86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High Food Prices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5780" y="7015803"/>
            <a:ext cx="3386127" cy="220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299" spc="119">
                <a:solidFill>
                  <a:srgbClr val="FFFFF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Food Delivery Aggregators Drive Up Food Prices by charging approx 30% commissions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71294" y="6131883"/>
            <a:ext cx="3142442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79"/>
              </a:lnSpc>
              <a:spcBef>
                <a:spcPct val="0"/>
              </a:spcBef>
            </a:pPr>
            <a:r>
              <a:rPr lang="en-US" b="true" sz="2699" spc="86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Peak Hour Delays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5400000">
            <a:off x="3974956" y="6869601"/>
            <a:ext cx="2215383" cy="2215383"/>
            <a:chOff x="0" y="0"/>
            <a:chExt cx="14400530" cy="14400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BDE4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87436" y="7235455"/>
            <a:ext cx="1508474" cy="15084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2607" lIns="52607" bIns="52607" rIns="52607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05682" y="7442952"/>
            <a:ext cx="1321472" cy="1068740"/>
          </a:xfrm>
          <a:custGeom>
            <a:avLst/>
            <a:gdLst/>
            <a:ahLst/>
            <a:cxnLst/>
            <a:rect r="r" b="b" t="t" l="l"/>
            <a:pathLst>
              <a:path h="1068740" w="1321472">
                <a:moveTo>
                  <a:pt x="0" y="0"/>
                </a:moveTo>
                <a:lnTo>
                  <a:pt x="1321472" y="0"/>
                </a:lnTo>
                <a:lnTo>
                  <a:pt x="1321472" y="1068741"/>
                </a:lnTo>
                <a:lnTo>
                  <a:pt x="0" y="1068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058726" y="2954211"/>
            <a:ext cx="2215383" cy="2215383"/>
            <a:chOff x="0" y="0"/>
            <a:chExt cx="14400530" cy="144005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244640" y="3223895"/>
            <a:ext cx="1676015" cy="16760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2607" lIns="52607" bIns="52607" rIns="52607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05400" y="3382981"/>
            <a:ext cx="1354494" cy="1137775"/>
          </a:xfrm>
          <a:custGeom>
            <a:avLst/>
            <a:gdLst/>
            <a:ahLst/>
            <a:cxnLst/>
            <a:rect r="r" b="b" t="t" l="l"/>
            <a:pathLst>
              <a:path h="1137775" w="1354494">
                <a:moveTo>
                  <a:pt x="0" y="0"/>
                </a:moveTo>
                <a:lnTo>
                  <a:pt x="1354494" y="0"/>
                </a:lnTo>
                <a:lnTo>
                  <a:pt x="1354494" y="1137775"/>
                </a:lnTo>
                <a:lnTo>
                  <a:pt x="0" y="1137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300543" y="2928117"/>
            <a:ext cx="5636810" cy="2215383"/>
            <a:chOff x="0" y="0"/>
            <a:chExt cx="7515747" cy="2953845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5400000">
              <a:off x="0" y="0"/>
              <a:ext cx="2953845" cy="2953845"/>
              <a:chOff x="0" y="0"/>
              <a:chExt cx="14400530" cy="144005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AC2B1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8299" y="390165"/>
              <a:ext cx="2011299" cy="20112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2607" lIns="52607" bIns="52607" rIns="52607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763081" y="531705"/>
              <a:ext cx="1321733" cy="1807499"/>
            </a:xfrm>
            <a:custGeom>
              <a:avLst/>
              <a:gdLst/>
              <a:ahLst/>
              <a:cxnLst/>
              <a:rect r="r" b="b" t="t" l="l"/>
              <a:pathLst>
                <a:path h="1807499" w="1321733">
                  <a:moveTo>
                    <a:pt x="0" y="0"/>
                  </a:moveTo>
                  <a:lnTo>
                    <a:pt x="1321734" y="0"/>
                  </a:lnTo>
                  <a:lnTo>
                    <a:pt x="1321734" y="1807499"/>
                  </a:lnTo>
                  <a:lnTo>
                    <a:pt x="0" y="1807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179713" y="12414"/>
              <a:ext cx="4336034" cy="637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b="true">
                  <a:solidFill>
                    <a:srgbClr val="000000"/>
                  </a:solidFill>
                  <a:latin typeface="Lazord Sans Serif Bold"/>
                  <a:ea typeface="Lazord Sans Serif Bold"/>
                  <a:cs typeface="Lazord Sans Serif Bold"/>
                  <a:sym typeface="Lazord Sans Serif Bold"/>
                </a:rPr>
                <a:t>Fastest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79713" y="853793"/>
              <a:ext cx="4336034" cy="106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39"/>
                </a:lnSpc>
                <a:spcBef>
                  <a:spcPct val="0"/>
                </a:spcBef>
              </a:pPr>
              <a:r>
                <a:rPr lang="en-US" sz="2171">
                  <a:solidFill>
                    <a:srgbClr val="63696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Hot food delivered in less than 10 seconds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-10800000">
            <a:off x="12576768" y="6749400"/>
            <a:ext cx="2139276" cy="2139276"/>
            <a:chOff x="0" y="0"/>
            <a:chExt cx="14400530" cy="144005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8CD7E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879714" y="7055041"/>
            <a:ext cx="1456651" cy="14566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49365" y="3382981"/>
            <a:ext cx="6181521" cy="5960066"/>
            <a:chOff x="0" y="0"/>
            <a:chExt cx="8242028" cy="794675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546139" y="0"/>
              <a:ext cx="7695889" cy="7801858"/>
              <a:chOff x="0" y="0"/>
              <a:chExt cx="774166" cy="78482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74166" cy="784826"/>
              </a:xfrm>
              <a:custGeom>
                <a:avLst/>
                <a:gdLst/>
                <a:ahLst/>
                <a:cxnLst/>
                <a:rect r="r" b="b" t="t" l="l"/>
                <a:pathLst>
                  <a:path h="784826" w="774166">
                    <a:moveTo>
                      <a:pt x="387083" y="0"/>
                    </a:moveTo>
                    <a:cubicBezTo>
                      <a:pt x="173303" y="0"/>
                      <a:pt x="0" y="175689"/>
                      <a:pt x="0" y="392413"/>
                    </a:cubicBezTo>
                    <a:cubicBezTo>
                      <a:pt x="0" y="609137"/>
                      <a:pt x="173303" y="784826"/>
                      <a:pt x="387083" y="784826"/>
                    </a:cubicBezTo>
                    <a:cubicBezTo>
                      <a:pt x="600863" y="784826"/>
                      <a:pt x="774166" y="609137"/>
                      <a:pt x="774166" y="392413"/>
                    </a:cubicBezTo>
                    <a:cubicBezTo>
                      <a:pt x="774166" y="175689"/>
                      <a:pt x="600863" y="0"/>
                      <a:pt x="387083" y="0"/>
                    </a:cubicBezTo>
                    <a:close/>
                  </a:path>
                </a:pathLst>
              </a:custGeom>
              <a:solidFill>
                <a:srgbClr val="F8650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2578" y="-40723"/>
                <a:ext cx="629010" cy="7519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22200"/>
              <a:ext cx="7924554" cy="792455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8888" t="0" r="-38888" b="0"/>
                </a:stretch>
              </a:blipFill>
            </p:spPr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13093156" y="7170686"/>
            <a:ext cx="1029767" cy="1029767"/>
          </a:xfrm>
          <a:custGeom>
            <a:avLst/>
            <a:gdLst/>
            <a:ahLst/>
            <a:cxnLst/>
            <a:rect r="r" b="b" t="t" l="l"/>
            <a:pathLst>
              <a:path h="1029767" w="1029767">
                <a:moveTo>
                  <a:pt x="0" y="0"/>
                </a:moveTo>
                <a:lnTo>
                  <a:pt x="1029767" y="0"/>
                </a:lnTo>
                <a:lnTo>
                  <a:pt x="1029767" y="1029767"/>
                </a:lnTo>
                <a:lnTo>
                  <a:pt x="0" y="10297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16151" y="2698745"/>
            <a:ext cx="3252026" cy="9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9"/>
              </a:lnSpc>
            </a:pPr>
            <a:r>
              <a:rPr lang="en-US" b="true" sz="248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Temperature Controlled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1980" y="3638525"/>
            <a:ext cx="3252026" cy="159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A constant temperature of 60 degrees Celsius is maintained to preserve food for a longer duration.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2905" y="6656929"/>
            <a:ext cx="3471101" cy="5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9"/>
              </a:lnSpc>
            </a:pPr>
            <a:r>
              <a:rPr lang="en-US" b="true" sz="248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Consumer Application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15612" y="7401820"/>
            <a:ext cx="3451670" cy="197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8"/>
              </a:lnSpc>
            </a:pPr>
            <a:r>
              <a:rPr lang="en-US" sz="217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Customers can pre-order from listed restaurants or grab food directly from the machine accessible through the application.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923498" y="6541285"/>
            <a:ext cx="3252026" cy="5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485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Hygienic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25593" y="7286176"/>
            <a:ext cx="3252026" cy="121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Fully Automated, No need to use machine screen to order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47679" y="1589675"/>
            <a:ext cx="6418109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Vending Machine + Automat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718130" y="360950"/>
            <a:ext cx="767720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Vendmat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5842" y="7104680"/>
            <a:ext cx="899394" cy="2406406"/>
          </a:xfrm>
          <a:custGeom>
            <a:avLst/>
            <a:gdLst/>
            <a:ahLst/>
            <a:cxnLst/>
            <a:rect r="r" b="b" t="t" l="l"/>
            <a:pathLst>
              <a:path h="2406406" w="899394">
                <a:moveTo>
                  <a:pt x="0" y="0"/>
                </a:moveTo>
                <a:lnTo>
                  <a:pt x="899394" y="0"/>
                </a:lnTo>
                <a:lnTo>
                  <a:pt x="899394" y="2406405"/>
                </a:lnTo>
                <a:lnTo>
                  <a:pt x="0" y="240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0636" y="7001494"/>
            <a:ext cx="3234260" cy="2425695"/>
          </a:xfrm>
          <a:custGeom>
            <a:avLst/>
            <a:gdLst/>
            <a:ahLst/>
            <a:cxnLst/>
            <a:rect r="r" b="b" t="t" l="l"/>
            <a:pathLst>
              <a:path h="2425695" w="3234260">
                <a:moveTo>
                  <a:pt x="0" y="0"/>
                </a:moveTo>
                <a:lnTo>
                  <a:pt x="3234260" y="0"/>
                </a:lnTo>
                <a:lnTo>
                  <a:pt x="3234260" y="2425695"/>
                </a:lnTo>
                <a:lnTo>
                  <a:pt x="0" y="2425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61540" y="7104680"/>
            <a:ext cx="668309" cy="1951266"/>
            <a:chOff x="0" y="0"/>
            <a:chExt cx="891078" cy="2601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1078" cy="2601688"/>
            </a:xfrm>
            <a:custGeom>
              <a:avLst/>
              <a:gdLst/>
              <a:ahLst/>
              <a:cxnLst/>
              <a:rect r="r" b="b" t="t" l="l"/>
              <a:pathLst>
                <a:path h="2601688" w="891078">
                  <a:moveTo>
                    <a:pt x="0" y="0"/>
                  </a:moveTo>
                  <a:lnTo>
                    <a:pt x="891078" y="0"/>
                  </a:lnTo>
                  <a:lnTo>
                    <a:pt x="891078" y="2601688"/>
                  </a:lnTo>
                  <a:lnTo>
                    <a:pt x="0" y="2601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63737" y="850880"/>
              <a:ext cx="363603" cy="389923"/>
            </a:xfrm>
            <a:custGeom>
              <a:avLst/>
              <a:gdLst/>
              <a:ahLst/>
              <a:cxnLst/>
              <a:rect r="r" b="b" t="t" l="l"/>
              <a:pathLst>
                <a:path h="389923" w="363603">
                  <a:moveTo>
                    <a:pt x="0" y="0"/>
                  </a:moveTo>
                  <a:lnTo>
                    <a:pt x="363604" y="0"/>
                  </a:lnTo>
                  <a:lnTo>
                    <a:pt x="363604" y="389923"/>
                  </a:lnTo>
                  <a:lnTo>
                    <a:pt x="0" y="38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64308" y="6832605"/>
            <a:ext cx="3695028" cy="2771271"/>
          </a:xfrm>
          <a:custGeom>
            <a:avLst/>
            <a:gdLst/>
            <a:ahLst/>
            <a:cxnLst/>
            <a:rect r="r" b="b" t="t" l="l"/>
            <a:pathLst>
              <a:path h="2771271" w="3695028">
                <a:moveTo>
                  <a:pt x="0" y="0"/>
                </a:moveTo>
                <a:lnTo>
                  <a:pt x="3695028" y="0"/>
                </a:lnTo>
                <a:lnTo>
                  <a:pt x="3695028" y="2771271"/>
                </a:lnTo>
                <a:lnTo>
                  <a:pt x="0" y="2771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14708" y="7238040"/>
            <a:ext cx="997628" cy="2139686"/>
          </a:xfrm>
          <a:custGeom>
            <a:avLst/>
            <a:gdLst/>
            <a:ahLst/>
            <a:cxnLst/>
            <a:rect r="r" b="b" t="t" l="l"/>
            <a:pathLst>
              <a:path h="2139686" w="997628">
                <a:moveTo>
                  <a:pt x="0" y="0"/>
                </a:moveTo>
                <a:lnTo>
                  <a:pt x="997629" y="0"/>
                </a:lnTo>
                <a:lnTo>
                  <a:pt x="997629" y="2139685"/>
                </a:lnTo>
                <a:lnTo>
                  <a:pt x="0" y="21396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29455" y="2285174"/>
            <a:ext cx="2779775" cy="2961145"/>
          </a:xfrm>
          <a:custGeom>
            <a:avLst/>
            <a:gdLst/>
            <a:ahLst/>
            <a:cxnLst/>
            <a:rect r="r" b="b" t="t" l="l"/>
            <a:pathLst>
              <a:path h="2961145" w="2779775">
                <a:moveTo>
                  <a:pt x="0" y="0"/>
                </a:moveTo>
                <a:lnTo>
                  <a:pt x="2779775" y="0"/>
                </a:lnTo>
                <a:lnTo>
                  <a:pt x="2779775" y="2961145"/>
                </a:lnTo>
                <a:lnTo>
                  <a:pt x="0" y="2961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79180" y="2542398"/>
            <a:ext cx="3227149" cy="2380022"/>
          </a:xfrm>
          <a:custGeom>
            <a:avLst/>
            <a:gdLst/>
            <a:ahLst/>
            <a:cxnLst/>
            <a:rect r="r" b="b" t="t" l="l"/>
            <a:pathLst>
              <a:path h="2380022" w="3227149">
                <a:moveTo>
                  <a:pt x="0" y="0"/>
                </a:moveTo>
                <a:lnTo>
                  <a:pt x="3227149" y="0"/>
                </a:lnTo>
                <a:lnTo>
                  <a:pt x="3227149" y="2380022"/>
                </a:lnTo>
                <a:lnTo>
                  <a:pt x="0" y="2380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563914" y="3822415"/>
            <a:ext cx="910634" cy="885971"/>
          </a:xfrm>
          <a:custGeom>
            <a:avLst/>
            <a:gdLst/>
            <a:ahLst/>
            <a:cxnLst/>
            <a:rect r="r" b="b" t="t" l="l"/>
            <a:pathLst>
              <a:path h="885971" w="910634">
                <a:moveTo>
                  <a:pt x="910634" y="0"/>
                </a:moveTo>
                <a:lnTo>
                  <a:pt x="0" y="0"/>
                </a:lnTo>
                <a:lnTo>
                  <a:pt x="0" y="885971"/>
                </a:lnTo>
                <a:lnTo>
                  <a:pt x="910634" y="885971"/>
                </a:lnTo>
                <a:lnTo>
                  <a:pt x="910634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5306329" y="3732409"/>
            <a:ext cx="3323126" cy="33338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 flipH="true">
            <a:off x="5381596" y="8341220"/>
            <a:ext cx="1628671" cy="0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H="true">
            <a:off x="9085687" y="8307883"/>
            <a:ext cx="1628671" cy="0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>
            <a:off x="11409230" y="3765746"/>
            <a:ext cx="1313386" cy="2900334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0714358" y="9499367"/>
            <a:ext cx="4179734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Put into Vending Machine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05396" y="611414"/>
            <a:ext cx="767720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Vendmat Concept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18713" y="5364921"/>
            <a:ext cx="3555835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Pickup from Restaurant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5842" y="5364921"/>
            <a:ext cx="4207001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Arrive at designated place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12773" y="9499367"/>
            <a:ext cx="3187250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Order/Pay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2887" y="9470526"/>
            <a:ext cx="4179734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Take 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71914" y="6618455"/>
            <a:ext cx="31872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Customer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7915842" y="3821724"/>
            <a:ext cx="910634" cy="885971"/>
          </a:xfrm>
          <a:custGeom>
            <a:avLst/>
            <a:gdLst/>
            <a:ahLst/>
            <a:cxnLst/>
            <a:rect r="r" b="b" t="t" l="l"/>
            <a:pathLst>
              <a:path h="885971" w="910634">
                <a:moveTo>
                  <a:pt x="910634" y="0"/>
                </a:moveTo>
                <a:lnTo>
                  <a:pt x="0" y="0"/>
                </a:lnTo>
                <a:lnTo>
                  <a:pt x="0" y="885972"/>
                </a:lnTo>
                <a:lnTo>
                  <a:pt x="910634" y="885972"/>
                </a:lnTo>
                <a:lnTo>
                  <a:pt x="910634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5879" y="90943"/>
            <a:ext cx="12378442" cy="15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914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Revolutionize Foodservice.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5840" y="6466347"/>
            <a:ext cx="6732773" cy="3403169"/>
            <a:chOff x="0" y="0"/>
            <a:chExt cx="1773241" cy="8963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3241" cy="896308"/>
            </a:xfrm>
            <a:custGeom>
              <a:avLst/>
              <a:gdLst/>
              <a:ahLst/>
              <a:cxnLst/>
              <a:rect r="r" b="b" t="t" l="l"/>
              <a:pathLst>
                <a:path h="896308" w="1773241">
                  <a:moveTo>
                    <a:pt x="58644" y="0"/>
                  </a:moveTo>
                  <a:lnTo>
                    <a:pt x="1714597" y="0"/>
                  </a:lnTo>
                  <a:cubicBezTo>
                    <a:pt x="1730150" y="0"/>
                    <a:pt x="1745066" y="6179"/>
                    <a:pt x="1756064" y="17176"/>
                  </a:cubicBezTo>
                  <a:cubicBezTo>
                    <a:pt x="1767062" y="28174"/>
                    <a:pt x="1773241" y="43091"/>
                    <a:pt x="1773241" y="58644"/>
                  </a:cubicBezTo>
                  <a:lnTo>
                    <a:pt x="1773241" y="837664"/>
                  </a:lnTo>
                  <a:cubicBezTo>
                    <a:pt x="1773241" y="870052"/>
                    <a:pt x="1746985" y="896308"/>
                    <a:pt x="1714597" y="896308"/>
                  </a:cubicBezTo>
                  <a:lnTo>
                    <a:pt x="58644" y="896308"/>
                  </a:lnTo>
                  <a:cubicBezTo>
                    <a:pt x="43091" y="896308"/>
                    <a:pt x="28174" y="890129"/>
                    <a:pt x="17176" y="879131"/>
                  </a:cubicBezTo>
                  <a:cubicBezTo>
                    <a:pt x="6179" y="868133"/>
                    <a:pt x="0" y="853217"/>
                    <a:pt x="0" y="837664"/>
                  </a:cubicBezTo>
                  <a:lnTo>
                    <a:pt x="0" y="58644"/>
                  </a:lnTo>
                  <a:cubicBezTo>
                    <a:pt x="0" y="43091"/>
                    <a:pt x="6179" y="28174"/>
                    <a:pt x="17176" y="17176"/>
                  </a:cubicBezTo>
                  <a:cubicBezTo>
                    <a:pt x="28174" y="6179"/>
                    <a:pt x="43091" y="0"/>
                    <a:pt x="58644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773241" cy="1010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Assisting Food Service Companies in Broadening Sales Channels</a:t>
              </a:r>
            </a:p>
            <a:p>
              <a:pPr algn="l">
                <a:lnSpc>
                  <a:spcPts val="2800"/>
                </a:lnSpc>
              </a:pP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Utilize cloud kitchens as central food suppliers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Employ Vendmat Machines as distribution points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Extend sales channels from restaurants to office building lobbies, colleges, metro stations and hospitals</a:t>
              </a:r>
            </a:p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Lazord Sans Serif"/>
                  <a:ea typeface="Lazord Sans Serif"/>
                  <a:cs typeface="Lazord Sans Serif"/>
                  <a:sym typeface="Lazord Sans Serif"/>
                </a:rPr>
                <a:t>Costs less than half of a food delivery platform</a:t>
              </a: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93335" y="2763478"/>
            <a:ext cx="3227149" cy="2380022"/>
          </a:xfrm>
          <a:custGeom>
            <a:avLst/>
            <a:gdLst/>
            <a:ahLst/>
            <a:cxnLst/>
            <a:rect r="r" b="b" t="t" l="l"/>
            <a:pathLst>
              <a:path h="2380022" w="3227149">
                <a:moveTo>
                  <a:pt x="0" y="0"/>
                </a:moveTo>
                <a:lnTo>
                  <a:pt x="3227149" y="0"/>
                </a:lnTo>
                <a:lnTo>
                  <a:pt x="3227149" y="2380022"/>
                </a:lnTo>
                <a:lnTo>
                  <a:pt x="0" y="238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120994" y="2452671"/>
            <a:ext cx="910634" cy="885971"/>
          </a:xfrm>
          <a:custGeom>
            <a:avLst/>
            <a:gdLst/>
            <a:ahLst/>
            <a:cxnLst/>
            <a:rect r="r" b="b" t="t" l="l"/>
            <a:pathLst>
              <a:path h="885971" w="910634">
                <a:moveTo>
                  <a:pt x="910634" y="0"/>
                </a:moveTo>
                <a:lnTo>
                  <a:pt x="0" y="0"/>
                </a:lnTo>
                <a:lnTo>
                  <a:pt x="0" y="885971"/>
                </a:lnTo>
                <a:lnTo>
                  <a:pt x="910634" y="885971"/>
                </a:lnTo>
                <a:lnTo>
                  <a:pt x="91063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120994" y="3475517"/>
            <a:ext cx="910634" cy="885971"/>
          </a:xfrm>
          <a:custGeom>
            <a:avLst/>
            <a:gdLst/>
            <a:ahLst/>
            <a:cxnLst/>
            <a:rect r="r" b="b" t="t" l="l"/>
            <a:pathLst>
              <a:path h="885971" w="910634">
                <a:moveTo>
                  <a:pt x="910634" y="0"/>
                </a:moveTo>
                <a:lnTo>
                  <a:pt x="0" y="0"/>
                </a:lnTo>
                <a:lnTo>
                  <a:pt x="0" y="885971"/>
                </a:lnTo>
                <a:lnTo>
                  <a:pt x="910634" y="885971"/>
                </a:lnTo>
                <a:lnTo>
                  <a:pt x="91063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6120994" y="4751701"/>
            <a:ext cx="910634" cy="885971"/>
          </a:xfrm>
          <a:custGeom>
            <a:avLst/>
            <a:gdLst/>
            <a:ahLst/>
            <a:cxnLst/>
            <a:rect r="r" b="b" t="t" l="l"/>
            <a:pathLst>
              <a:path h="885971" w="910634">
                <a:moveTo>
                  <a:pt x="910634" y="0"/>
                </a:moveTo>
                <a:lnTo>
                  <a:pt x="0" y="0"/>
                </a:lnTo>
                <a:lnTo>
                  <a:pt x="0" y="885971"/>
                </a:lnTo>
                <a:lnTo>
                  <a:pt x="910634" y="885971"/>
                </a:lnTo>
                <a:lnTo>
                  <a:pt x="91063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45149" y="2361704"/>
            <a:ext cx="2564399" cy="2731717"/>
          </a:xfrm>
          <a:custGeom>
            <a:avLst/>
            <a:gdLst/>
            <a:ahLst/>
            <a:cxnLst/>
            <a:rect r="r" b="b" t="t" l="l"/>
            <a:pathLst>
              <a:path h="2731717" w="2564399">
                <a:moveTo>
                  <a:pt x="0" y="0"/>
                </a:moveTo>
                <a:lnTo>
                  <a:pt x="2564399" y="0"/>
                </a:lnTo>
                <a:lnTo>
                  <a:pt x="2564399" y="2731717"/>
                </a:lnTo>
                <a:lnTo>
                  <a:pt x="0" y="2731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49093" y="5402146"/>
            <a:ext cx="1709542" cy="1632613"/>
          </a:xfrm>
          <a:custGeom>
            <a:avLst/>
            <a:gdLst/>
            <a:ahLst/>
            <a:cxnLst/>
            <a:rect r="r" b="b" t="t" l="l"/>
            <a:pathLst>
              <a:path h="1632613" w="1709542">
                <a:moveTo>
                  <a:pt x="0" y="0"/>
                </a:moveTo>
                <a:lnTo>
                  <a:pt x="1709542" y="0"/>
                </a:lnTo>
                <a:lnTo>
                  <a:pt x="1709542" y="1632613"/>
                </a:lnTo>
                <a:lnTo>
                  <a:pt x="0" y="1632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21303" y="7286528"/>
            <a:ext cx="2588245" cy="1971772"/>
          </a:xfrm>
          <a:custGeom>
            <a:avLst/>
            <a:gdLst/>
            <a:ahLst/>
            <a:cxnLst/>
            <a:rect r="r" b="b" t="t" l="l"/>
            <a:pathLst>
              <a:path h="1971772" w="2588245">
                <a:moveTo>
                  <a:pt x="0" y="0"/>
                </a:moveTo>
                <a:lnTo>
                  <a:pt x="2588245" y="0"/>
                </a:lnTo>
                <a:lnTo>
                  <a:pt x="2588245" y="1971772"/>
                </a:lnTo>
                <a:lnTo>
                  <a:pt x="0" y="1971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20221" y="5402146"/>
            <a:ext cx="3000881" cy="1481685"/>
          </a:xfrm>
          <a:custGeom>
            <a:avLst/>
            <a:gdLst/>
            <a:ahLst/>
            <a:cxnLst/>
            <a:rect r="r" b="b" t="t" l="l"/>
            <a:pathLst>
              <a:path h="1481685" w="3000881">
                <a:moveTo>
                  <a:pt x="0" y="0"/>
                </a:moveTo>
                <a:lnTo>
                  <a:pt x="3000881" y="0"/>
                </a:lnTo>
                <a:lnTo>
                  <a:pt x="3000881" y="1481685"/>
                </a:lnTo>
                <a:lnTo>
                  <a:pt x="0" y="1481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7031628" y="2807187"/>
            <a:ext cx="2664632" cy="88470"/>
          </a:xfrm>
          <a:prstGeom prst="line">
            <a:avLst/>
          </a:prstGeom>
          <a:ln cap="flat" w="133350">
            <a:solidFill>
              <a:srgbClr val="F8650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7031628" y="3918502"/>
            <a:ext cx="2256691" cy="1480784"/>
          </a:xfrm>
          <a:prstGeom prst="line">
            <a:avLst/>
          </a:prstGeom>
          <a:ln cap="flat" w="133350">
            <a:solidFill>
              <a:srgbClr val="F8650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7450735" y="5637672"/>
            <a:ext cx="2112000" cy="2407429"/>
          </a:xfrm>
          <a:prstGeom prst="line">
            <a:avLst/>
          </a:prstGeom>
          <a:ln cap="flat" w="133350">
            <a:solidFill>
              <a:srgbClr val="F8650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220484" y="3953489"/>
            <a:ext cx="1582757" cy="18217"/>
          </a:xfrm>
          <a:prstGeom prst="line">
            <a:avLst/>
          </a:prstGeom>
          <a:ln cap="flat" w="133350">
            <a:solidFill>
              <a:srgbClr val="F8650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106945">
            <a:off x="4230873" y="3217785"/>
            <a:ext cx="1057056" cy="684443"/>
          </a:xfrm>
          <a:custGeom>
            <a:avLst/>
            <a:gdLst/>
            <a:ahLst/>
            <a:cxnLst/>
            <a:rect r="r" b="b" t="t" l="l"/>
            <a:pathLst>
              <a:path h="684443" w="1057056">
                <a:moveTo>
                  <a:pt x="0" y="0"/>
                </a:moveTo>
                <a:lnTo>
                  <a:pt x="1057055" y="0"/>
                </a:lnTo>
                <a:lnTo>
                  <a:pt x="1057055" y="684443"/>
                </a:lnTo>
                <a:lnTo>
                  <a:pt x="0" y="684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50735" y="2019482"/>
            <a:ext cx="1057056" cy="684443"/>
          </a:xfrm>
          <a:custGeom>
            <a:avLst/>
            <a:gdLst/>
            <a:ahLst/>
            <a:cxnLst/>
            <a:rect r="r" b="b" t="t" l="l"/>
            <a:pathLst>
              <a:path h="684443" w="1057056">
                <a:moveTo>
                  <a:pt x="0" y="0"/>
                </a:moveTo>
                <a:lnTo>
                  <a:pt x="1057056" y="0"/>
                </a:lnTo>
                <a:lnTo>
                  <a:pt x="1057056" y="684444"/>
                </a:lnTo>
                <a:lnTo>
                  <a:pt x="0" y="684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967747">
            <a:off x="8000718" y="3980740"/>
            <a:ext cx="1057056" cy="684443"/>
          </a:xfrm>
          <a:custGeom>
            <a:avLst/>
            <a:gdLst/>
            <a:ahLst/>
            <a:cxnLst/>
            <a:rect r="r" b="b" t="t" l="l"/>
            <a:pathLst>
              <a:path h="684443" w="1057056">
                <a:moveTo>
                  <a:pt x="0" y="0"/>
                </a:moveTo>
                <a:lnTo>
                  <a:pt x="1057056" y="0"/>
                </a:lnTo>
                <a:lnTo>
                  <a:pt x="1057056" y="684444"/>
                </a:lnTo>
                <a:lnTo>
                  <a:pt x="0" y="684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925521">
            <a:off x="7979263" y="5826565"/>
            <a:ext cx="1057056" cy="684443"/>
          </a:xfrm>
          <a:custGeom>
            <a:avLst/>
            <a:gdLst/>
            <a:ahLst/>
            <a:cxnLst/>
            <a:rect r="r" b="b" t="t" l="l"/>
            <a:pathLst>
              <a:path h="684443" w="1057056">
                <a:moveTo>
                  <a:pt x="0" y="0"/>
                </a:moveTo>
                <a:lnTo>
                  <a:pt x="1057055" y="0"/>
                </a:lnTo>
                <a:lnTo>
                  <a:pt x="1057055" y="684444"/>
                </a:lnTo>
                <a:lnTo>
                  <a:pt x="0" y="684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286685" y="4186087"/>
            <a:ext cx="3737711" cy="2426398"/>
            <a:chOff x="0" y="0"/>
            <a:chExt cx="7620000" cy="49466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0960" y="60960"/>
              <a:ext cx="7377429" cy="4622800"/>
            </a:xfrm>
            <a:custGeom>
              <a:avLst/>
              <a:gdLst/>
              <a:ahLst/>
              <a:cxnLst/>
              <a:rect r="r" b="b" t="t" l="l"/>
              <a:pathLst>
                <a:path h="4622800" w="7377429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15"/>
              <a:stretch>
                <a:fillRect l="0" t="-3062" r="0" b="-3062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620000" cy="4946650"/>
            </a:xfrm>
            <a:custGeom>
              <a:avLst/>
              <a:gdLst/>
              <a:ahLst/>
              <a:cxnLst/>
              <a:rect r="r" b="b" t="t" l="l"/>
              <a:pathLst>
                <a:path h="4946650" w="762000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solidFill>
              <a:srgbClr val="E60012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694625" y="6954732"/>
            <a:ext cx="3737711" cy="2426398"/>
            <a:chOff x="0" y="0"/>
            <a:chExt cx="7620000" cy="49466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0960" y="60960"/>
              <a:ext cx="7377429" cy="4622800"/>
            </a:xfrm>
            <a:custGeom>
              <a:avLst/>
              <a:gdLst/>
              <a:ahLst/>
              <a:cxnLst/>
              <a:rect r="r" b="b" t="t" l="l"/>
              <a:pathLst>
                <a:path h="4622800" w="7377429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15"/>
              <a:stretch>
                <a:fillRect l="0" t="-3062" r="0" b="-3062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20000" cy="4946650"/>
            </a:xfrm>
            <a:custGeom>
              <a:avLst/>
              <a:gdLst/>
              <a:ahLst/>
              <a:cxnLst/>
              <a:rect r="r" b="b" t="t" l="l"/>
              <a:pathLst>
                <a:path h="4946650" w="762000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solidFill>
              <a:srgbClr val="E60012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916168" y="1593988"/>
            <a:ext cx="3737711" cy="2426398"/>
            <a:chOff x="0" y="0"/>
            <a:chExt cx="7620000" cy="4946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0960" y="60960"/>
              <a:ext cx="7377429" cy="4622800"/>
            </a:xfrm>
            <a:custGeom>
              <a:avLst/>
              <a:gdLst/>
              <a:ahLst/>
              <a:cxnLst/>
              <a:rect r="r" b="b" t="t" l="l"/>
              <a:pathLst>
                <a:path h="4622800" w="7377429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15"/>
              <a:stretch>
                <a:fillRect l="0" t="-3062" r="0" b="-3062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20000" cy="4946650"/>
            </a:xfrm>
            <a:custGeom>
              <a:avLst/>
              <a:gdLst/>
              <a:ahLst/>
              <a:cxnLst/>
              <a:rect r="r" b="b" t="t" l="l"/>
              <a:pathLst>
                <a:path h="4946650" w="762000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solidFill>
              <a:srgbClr val="E60012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723231" y="2309759"/>
            <a:ext cx="1485209" cy="1485209"/>
            <a:chOff x="0" y="0"/>
            <a:chExt cx="495300" cy="495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662996" y="5049569"/>
            <a:ext cx="1485209" cy="1485209"/>
            <a:chOff x="0" y="0"/>
            <a:chExt cx="495300" cy="495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BDE4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BDE4E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23231" y="7789378"/>
            <a:ext cx="1485209" cy="1485209"/>
            <a:chOff x="0" y="0"/>
            <a:chExt cx="495300" cy="495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8CD7E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CD7E7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932788" y="2309759"/>
            <a:ext cx="1485209" cy="1485209"/>
            <a:chOff x="0" y="0"/>
            <a:chExt cx="495300" cy="495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8CD7E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CD7E7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977185" y="5049569"/>
            <a:ext cx="1485209" cy="1485209"/>
            <a:chOff x="0" y="0"/>
            <a:chExt cx="495300" cy="4953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BDE4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BDE4E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932788" y="7789378"/>
            <a:ext cx="1485209" cy="1485209"/>
            <a:chOff x="0" y="0"/>
            <a:chExt cx="495300" cy="4953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062519" y="3038076"/>
            <a:ext cx="6162963" cy="5508194"/>
            <a:chOff x="0" y="0"/>
            <a:chExt cx="8217284" cy="7344259"/>
          </a:xfrm>
        </p:grpSpPr>
        <p:sp>
          <p:nvSpPr>
            <p:cNvPr name="AutoShape 21" id="21"/>
            <p:cNvSpPr/>
            <p:nvPr/>
          </p:nvSpPr>
          <p:spPr>
            <a:xfrm rot="0">
              <a:off x="2597792" y="7306159"/>
              <a:ext cx="302170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ash"/>
              <a:headEnd type="oval" len="lg" w="lg"/>
              <a:tailEnd type="oval" len="lg" w="lg"/>
            </a:ln>
          </p:spPr>
        </p:sp>
        <p:sp>
          <p:nvSpPr>
            <p:cNvPr name="AutoShape 22" id="22"/>
            <p:cNvSpPr/>
            <p:nvPr/>
          </p:nvSpPr>
          <p:spPr>
            <a:xfrm rot="0">
              <a:off x="2597792" y="0"/>
              <a:ext cx="302170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ash"/>
              <a:headEnd type="oval" len="lg" w="lg"/>
              <a:tailEnd type="oval" len="lg" w="lg"/>
            </a:ln>
          </p:spPr>
        </p:sp>
        <p:sp>
          <p:nvSpPr>
            <p:cNvPr name="AutoShape 23" id="23"/>
            <p:cNvSpPr/>
            <p:nvPr/>
          </p:nvSpPr>
          <p:spPr>
            <a:xfrm rot="-5400000">
              <a:off x="958019" y="3653079"/>
              <a:ext cx="6301245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ash"/>
              <a:headEnd type="oval" len="lg" w="lg"/>
              <a:tailEnd type="oval" len="lg" w="lg"/>
            </a:ln>
          </p:spPr>
        </p:sp>
        <p:sp>
          <p:nvSpPr>
            <p:cNvPr name="AutoShape 24" id="24"/>
            <p:cNvSpPr/>
            <p:nvPr/>
          </p:nvSpPr>
          <p:spPr>
            <a:xfrm rot="0">
              <a:off x="0" y="3653079"/>
              <a:ext cx="8217284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ysDash"/>
              <a:headEnd type="oval" len="lg" w="lg"/>
              <a:tailEnd type="oval" len="lg" w="lg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2051242" y="1614729"/>
              <a:ext cx="4114800" cy="41148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75" cap="sq">
                <a:solidFill>
                  <a:srgbClr val="F8650C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2527706" y="2283091"/>
              <a:ext cx="3199972" cy="2739976"/>
            </a:xfrm>
            <a:custGeom>
              <a:avLst/>
              <a:gdLst/>
              <a:ahLst/>
              <a:cxnLst/>
              <a:rect r="r" b="b" t="t" l="l"/>
              <a:pathLst>
                <a:path h="2739976" w="3199972">
                  <a:moveTo>
                    <a:pt x="0" y="0"/>
                  </a:moveTo>
                  <a:lnTo>
                    <a:pt x="3199972" y="0"/>
                  </a:lnTo>
                  <a:lnTo>
                    <a:pt x="3199972" y="2739976"/>
                  </a:lnTo>
                  <a:lnTo>
                    <a:pt x="0" y="2739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087287" y="8156333"/>
            <a:ext cx="727232" cy="779874"/>
          </a:xfrm>
          <a:custGeom>
            <a:avLst/>
            <a:gdLst/>
            <a:ahLst/>
            <a:cxnLst/>
            <a:rect r="r" b="b" t="t" l="l"/>
            <a:pathLst>
              <a:path h="779874" w="727232">
                <a:moveTo>
                  <a:pt x="0" y="0"/>
                </a:moveTo>
                <a:lnTo>
                  <a:pt x="727232" y="0"/>
                </a:lnTo>
                <a:lnTo>
                  <a:pt x="727232" y="779874"/>
                </a:lnTo>
                <a:lnTo>
                  <a:pt x="0" y="77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993875" y="2580628"/>
            <a:ext cx="943922" cy="903806"/>
          </a:xfrm>
          <a:custGeom>
            <a:avLst/>
            <a:gdLst/>
            <a:ahLst/>
            <a:cxnLst/>
            <a:rect r="r" b="b" t="t" l="l"/>
            <a:pathLst>
              <a:path h="903806" w="943922">
                <a:moveTo>
                  <a:pt x="0" y="0"/>
                </a:moveTo>
                <a:lnTo>
                  <a:pt x="943922" y="0"/>
                </a:lnTo>
                <a:lnTo>
                  <a:pt x="943922" y="903806"/>
                </a:lnTo>
                <a:lnTo>
                  <a:pt x="0" y="90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052267" y="5336218"/>
            <a:ext cx="706668" cy="883335"/>
          </a:xfrm>
          <a:custGeom>
            <a:avLst/>
            <a:gdLst/>
            <a:ahLst/>
            <a:cxnLst/>
            <a:rect r="r" b="b" t="t" l="l"/>
            <a:pathLst>
              <a:path h="883335" w="706668">
                <a:moveTo>
                  <a:pt x="0" y="0"/>
                </a:moveTo>
                <a:lnTo>
                  <a:pt x="706668" y="0"/>
                </a:lnTo>
                <a:lnTo>
                  <a:pt x="706668" y="883335"/>
                </a:lnTo>
                <a:lnTo>
                  <a:pt x="0" y="883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213491" y="5328746"/>
            <a:ext cx="943922" cy="934483"/>
          </a:xfrm>
          <a:custGeom>
            <a:avLst/>
            <a:gdLst/>
            <a:ahLst/>
            <a:cxnLst/>
            <a:rect r="r" b="b" t="t" l="l"/>
            <a:pathLst>
              <a:path h="934483" w="943922">
                <a:moveTo>
                  <a:pt x="0" y="0"/>
                </a:moveTo>
                <a:lnTo>
                  <a:pt x="943922" y="0"/>
                </a:lnTo>
                <a:lnTo>
                  <a:pt x="943922" y="934483"/>
                </a:lnTo>
                <a:lnTo>
                  <a:pt x="0" y="934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230285" y="8114112"/>
            <a:ext cx="890213" cy="864316"/>
          </a:xfrm>
          <a:custGeom>
            <a:avLst/>
            <a:gdLst/>
            <a:ahLst/>
            <a:cxnLst/>
            <a:rect r="r" b="b" t="t" l="l"/>
            <a:pathLst>
              <a:path h="864316" w="890213">
                <a:moveTo>
                  <a:pt x="0" y="0"/>
                </a:moveTo>
                <a:lnTo>
                  <a:pt x="890214" y="0"/>
                </a:lnTo>
                <a:lnTo>
                  <a:pt x="890214" y="864316"/>
                </a:lnTo>
                <a:lnTo>
                  <a:pt x="0" y="864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157413" y="2616603"/>
            <a:ext cx="963085" cy="812603"/>
          </a:xfrm>
          <a:custGeom>
            <a:avLst/>
            <a:gdLst/>
            <a:ahLst/>
            <a:cxnLst/>
            <a:rect r="r" b="b" t="t" l="l"/>
            <a:pathLst>
              <a:path h="812603" w="963085">
                <a:moveTo>
                  <a:pt x="0" y="0"/>
                </a:moveTo>
                <a:lnTo>
                  <a:pt x="963086" y="0"/>
                </a:lnTo>
                <a:lnTo>
                  <a:pt x="963086" y="812603"/>
                </a:lnTo>
                <a:lnTo>
                  <a:pt x="0" y="812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04950" y="2089138"/>
            <a:ext cx="314030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18x Efficient Delivery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0058" y="2706832"/>
            <a:ext cx="314030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Bulk delivery of 72 food items each in four set time slots.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3530" y="4356149"/>
            <a:ext cx="3140305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Improved Restaurant Profit Margins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2450" y="5492966"/>
            <a:ext cx="314030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Restaurants can increase their profit margins by reducing operational costs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7356" y="7577066"/>
            <a:ext cx="3427899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Focused Advertisement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7356" y="8065785"/>
            <a:ext cx="3427899" cy="182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Leveraging</a:t>
            </a: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 Mobile application and  22-inch screen on machine, we can display hyper local advertisements for participating restaurants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61774" y="2097447"/>
            <a:ext cx="314030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Reduced Capex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61774" y="2606882"/>
            <a:ext cx="3140305" cy="147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Vendmat Handles entire front end for kitchens, thus reducing their capex to launch in new locations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284739" y="4916219"/>
            <a:ext cx="3441286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Strategic Locations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84739" y="5492966"/>
            <a:ext cx="314030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Strategic placement of machines in high density locations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96076" y="8325493"/>
            <a:ext cx="4096071" cy="76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3696F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No Hassle to reheat food using microwave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791806" y="251467"/>
            <a:ext cx="896712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Unfair Advantage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96076" y="7836774"/>
            <a:ext cx="414719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Hot Food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081980" y="2222426"/>
            <a:ext cx="4137487" cy="4137487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118380" y="3258825"/>
            <a:ext cx="2064689" cy="2064689"/>
            <a:chOff x="0" y="0"/>
            <a:chExt cx="495300" cy="495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8650A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45539" y="5039139"/>
            <a:ext cx="2140999" cy="89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92"/>
              </a:lnSpc>
              <a:spcBef>
                <a:spcPct val="0"/>
              </a:spcBef>
            </a:pPr>
            <a:r>
              <a:rPr lang="en-US" b="true" sz="2351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Advertising Opportunities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501236" y="1462537"/>
            <a:ext cx="1903902" cy="1903902"/>
            <a:chOff x="0" y="0"/>
            <a:chExt cx="495300" cy="495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DF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96310" y="1462537"/>
            <a:ext cx="1903902" cy="1903902"/>
            <a:chOff x="0" y="0"/>
            <a:chExt cx="495300" cy="495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2837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DFC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266014" y="4145463"/>
            <a:ext cx="1903902" cy="1903902"/>
            <a:chOff x="0" y="0"/>
            <a:chExt cx="495300" cy="495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A42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DFC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064829" y="5510140"/>
            <a:ext cx="1903902" cy="1903902"/>
            <a:chOff x="0" y="0"/>
            <a:chExt cx="495300" cy="495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DFC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130029" y="4211013"/>
            <a:ext cx="1903902" cy="1903902"/>
            <a:chOff x="0" y="0"/>
            <a:chExt cx="495300" cy="495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C7EC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DFC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761805" y="1934879"/>
            <a:ext cx="1382765" cy="874599"/>
          </a:xfrm>
          <a:custGeom>
            <a:avLst/>
            <a:gdLst/>
            <a:ahLst/>
            <a:cxnLst/>
            <a:rect r="r" b="b" t="t" l="l"/>
            <a:pathLst>
              <a:path h="874599" w="1382765">
                <a:moveTo>
                  <a:pt x="0" y="0"/>
                </a:moveTo>
                <a:lnTo>
                  <a:pt x="1382764" y="0"/>
                </a:lnTo>
                <a:lnTo>
                  <a:pt x="1382764" y="874599"/>
                </a:lnTo>
                <a:lnTo>
                  <a:pt x="0" y="874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370826" y="4862424"/>
            <a:ext cx="1436226" cy="573097"/>
          </a:xfrm>
          <a:custGeom>
            <a:avLst/>
            <a:gdLst/>
            <a:ahLst/>
            <a:cxnLst/>
            <a:rect r="r" b="b" t="t" l="l"/>
            <a:pathLst>
              <a:path h="573097" w="1436226">
                <a:moveTo>
                  <a:pt x="0" y="0"/>
                </a:moveTo>
                <a:lnTo>
                  <a:pt x="1436226" y="0"/>
                </a:lnTo>
                <a:lnTo>
                  <a:pt x="1436226" y="573096"/>
                </a:lnTo>
                <a:lnTo>
                  <a:pt x="0" y="573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81195" y="5799190"/>
            <a:ext cx="934691" cy="1325802"/>
          </a:xfrm>
          <a:custGeom>
            <a:avLst/>
            <a:gdLst/>
            <a:ahLst/>
            <a:cxnLst/>
            <a:rect r="r" b="b" t="t" l="l"/>
            <a:pathLst>
              <a:path h="1325802" w="934691">
                <a:moveTo>
                  <a:pt x="0" y="0"/>
                </a:moveTo>
                <a:lnTo>
                  <a:pt x="934691" y="0"/>
                </a:lnTo>
                <a:lnTo>
                  <a:pt x="934691" y="1325802"/>
                </a:lnTo>
                <a:lnTo>
                  <a:pt x="0" y="1325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70870" y="4596310"/>
            <a:ext cx="1094190" cy="1094190"/>
          </a:xfrm>
          <a:custGeom>
            <a:avLst/>
            <a:gdLst/>
            <a:ahLst/>
            <a:cxnLst/>
            <a:rect r="r" b="b" t="t" l="l"/>
            <a:pathLst>
              <a:path h="1094190" w="1094190">
                <a:moveTo>
                  <a:pt x="0" y="0"/>
                </a:moveTo>
                <a:lnTo>
                  <a:pt x="1094189" y="0"/>
                </a:lnTo>
                <a:lnTo>
                  <a:pt x="1094189" y="1094190"/>
                </a:lnTo>
                <a:lnTo>
                  <a:pt x="0" y="10941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408136" y="1781315"/>
            <a:ext cx="880251" cy="1346464"/>
          </a:xfrm>
          <a:custGeom>
            <a:avLst/>
            <a:gdLst/>
            <a:ahLst/>
            <a:cxnLst/>
            <a:rect r="r" b="b" t="t" l="l"/>
            <a:pathLst>
              <a:path h="1346464" w="880251">
                <a:moveTo>
                  <a:pt x="0" y="0"/>
                </a:moveTo>
                <a:lnTo>
                  <a:pt x="880251" y="0"/>
                </a:lnTo>
                <a:lnTo>
                  <a:pt x="880251" y="1346465"/>
                </a:lnTo>
                <a:lnTo>
                  <a:pt x="0" y="1346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481813" y="3721108"/>
            <a:ext cx="8092263" cy="5401586"/>
          </a:xfrm>
          <a:custGeom>
            <a:avLst/>
            <a:gdLst/>
            <a:ahLst/>
            <a:cxnLst/>
            <a:rect r="r" b="b" t="t" l="l"/>
            <a:pathLst>
              <a:path h="5401586" w="8092263">
                <a:moveTo>
                  <a:pt x="0" y="0"/>
                </a:moveTo>
                <a:lnTo>
                  <a:pt x="8092263" y="0"/>
                </a:lnTo>
                <a:lnTo>
                  <a:pt x="8092263" y="5401586"/>
                </a:lnTo>
                <a:lnTo>
                  <a:pt x="0" y="54015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9005" y="1546074"/>
            <a:ext cx="3231821" cy="4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92"/>
              </a:lnSpc>
              <a:spcBef>
                <a:spcPct val="0"/>
              </a:spcBef>
            </a:pPr>
            <a:r>
              <a:rPr lang="en-US" b="true" sz="2351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72</a:t>
            </a:r>
            <a:r>
              <a:rPr lang="en-US" b="true" sz="2351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 Cells per Machine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2790" y="2053409"/>
            <a:ext cx="2755585" cy="211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33"/>
              </a:lnSpc>
              <a:spcBef>
                <a:spcPct val="0"/>
              </a:spcBef>
            </a:pPr>
            <a:r>
              <a:rPr lang="en-US" sz="2155" spc="112" strike="noStrike" u="none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Each cell can hold a single food box</a:t>
            </a:r>
          </a:p>
          <a:p>
            <a:pPr algn="just" marL="0" indent="0" lvl="0">
              <a:lnSpc>
                <a:spcPts val="3233"/>
              </a:lnSpc>
              <a:spcBef>
                <a:spcPct val="0"/>
              </a:spcBef>
            </a:pPr>
            <a:r>
              <a:rPr lang="en-US" sz="2155" spc="112" strike="noStrike" u="none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Size of cell: 230(W) X 110(H) X 300(D)MM </a:t>
            </a:r>
          </a:p>
          <a:p>
            <a:pPr algn="just" marL="0" indent="0" lvl="0">
              <a:lnSpc>
                <a:spcPts val="3233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571772" y="4472485"/>
            <a:ext cx="2140999" cy="89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92"/>
              </a:lnSpc>
              <a:spcBef>
                <a:spcPct val="0"/>
              </a:spcBef>
            </a:pPr>
            <a:r>
              <a:rPr lang="en-US" b="true" sz="2351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Supply Chain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2790" y="5446679"/>
            <a:ext cx="2748664" cy="25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33"/>
              </a:lnSpc>
              <a:spcBef>
                <a:spcPct val="0"/>
              </a:spcBef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Efficient and reliable supply chain solutions to ensure timely delivery and restocking of food items.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045539" y="1338712"/>
            <a:ext cx="2965247" cy="89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92"/>
              </a:lnSpc>
              <a:spcBef>
                <a:spcPct val="0"/>
              </a:spcBef>
            </a:pPr>
            <a:r>
              <a:rPr lang="en-US" b="true" sz="2351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Restaurant Mobile Application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45539" y="2207731"/>
            <a:ext cx="2965247" cy="17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5405" indent="-232702" lvl="1">
              <a:lnSpc>
                <a:spcPts val="3233"/>
              </a:lnSpc>
              <a:buFont typeface="Arial"/>
              <a:buChar char="•"/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Monitor sales</a:t>
            </a:r>
          </a:p>
          <a:p>
            <a:pPr algn="l" marL="465405" indent="-232702" lvl="1">
              <a:lnSpc>
                <a:spcPts val="3233"/>
              </a:lnSpc>
              <a:buFont typeface="Arial"/>
              <a:buChar char="•"/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Control Food pricing in real time</a:t>
            </a:r>
          </a:p>
          <a:p>
            <a:pPr algn="l" marL="465405" indent="-232702" lvl="1">
              <a:lnSpc>
                <a:spcPts val="3233"/>
              </a:lnSpc>
              <a:buFont typeface="Arial"/>
              <a:buChar char="•"/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Manage Menu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00213" y="5896965"/>
            <a:ext cx="2787031" cy="29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33"/>
              </a:lnSpc>
              <a:spcBef>
                <a:spcPct val="0"/>
              </a:spcBef>
            </a:pPr>
            <a:r>
              <a:rPr lang="en-US" sz="2155" spc="112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Ability to display ads on the vending machine's digital screen, promoting your brand and menu directly to potential customers.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05138" y="4040688"/>
            <a:ext cx="1491172" cy="39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2"/>
              </a:lnSpc>
              <a:spcBef>
                <a:spcPct val="0"/>
              </a:spcBef>
            </a:pPr>
            <a:r>
              <a:rPr lang="en-US" b="true" sz="1916" spc="61">
                <a:solidFill>
                  <a:srgbClr val="FFFFFF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Package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27948" y="7429488"/>
            <a:ext cx="2642922" cy="89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93"/>
              </a:lnSpc>
              <a:spcBef>
                <a:spcPct val="0"/>
              </a:spcBef>
            </a:pPr>
            <a:r>
              <a:rPr lang="en-US" b="true" sz="2352" spc="75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Prime Location Access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081980" y="8256337"/>
            <a:ext cx="3588889" cy="15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32"/>
              </a:lnSpc>
              <a:spcBef>
                <a:spcPct val="0"/>
              </a:spcBef>
            </a:pPr>
            <a:r>
              <a:rPr lang="en-US" sz="2021" spc="105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Placement of vending machines in premium, high-traffic locations, maximizing visibility and sales potential.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49746" y="1724783"/>
            <a:ext cx="5338254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0"/>
              </a:lnSpc>
            </a:pPr>
            <a:r>
              <a:rPr lang="en-US" sz="6316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Business</a:t>
            </a:r>
            <a:r>
              <a:rPr lang="en-US" sz="6316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 Model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0" y="237673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65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65 Lac+ Locations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628376"/>
            <a:ext cx="4042084" cy="250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562" b="true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Potential locations  (India)</a:t>
            </a:r>
          </a:p>
          <a:p>
            <a:pPr algn="ctr">
              <a:lnSpc>
                <a:spcPts val="3844"/>
              </a:lnSpc>
            </a:pPr>
            <a:r>
              <a:rPr lang="en-US" sz="2562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Total Addressable Market</a:t>
            </a:r>
            <a:r>
              <a:rPr lang="en-US" sz="2562" b="true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(TAM)</a:t>
            </a:r>
            <a:r>
              <a:rPr lang="en-US" sz="2562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 for vending machines</a:t>
            </a:r>
          </a:p>
          <a:p>
            <a:pPr algn="ctr">
              <a:lnSpc>
                <a:spcPts val="384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39635" y="5628376"/>
            <a:ext cx="4681204" cy="20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2560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High density Locations (India)</a:t>
            </a:r>
          </a:p>
          <a:p>
            <a:pPr algn="ctr">
              <a:lnSpc>
                <a:spcPts val="3840"/>
              </a:lnSpc>
            </a:pPr>
            <a:r>
              <a:rPr lang="en-US" sz="2560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Serviceable Available Market</a:t>
            </a:r>
            <a:r>
              <a:rPr lang="en-US" b="true" sz="2560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(SAM)</a:t>
            </a:r>
            <a:r>
              <a:rPr lang="en-US" sz="2560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 for hot food vending machine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320376" y="2809923"/>
            <a:ext cx="2219719" cy="22197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65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2 Lac</a:t>
              </a:r>
            </a:p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Locations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12374" y="2882070"/>
            <a:ext cx="2194153" cy="2075426"/>
            <a:chOff x="0" y="0"/>
            <a:chExt cx="1030408" cy="97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0408" cy="974652"/>
            </a:xfrm>
            <a:custGeom>
              <a:avLst/>
              <a:gdLst/>
              <a:ahLst/>
              <a:cxnLst/>
              <a:rect r="r" b="b" t="t" l="l"/>
              <a:pathLst>
                <a:path h="974652" w="1030408">
                  <a:moveTo>
                    <a:pt x="515204" y="0"/>
                  </a:moveTo>
                  <a:cubicBezTo>
                    <a:pt x="230665" y="0"/>
                    <a:pt x="0" y="218183"/>
                    <a:pt x="0" y="487326"/>
                  </a:cubicBezTo>
                  <a:cubicBezTo>
                    <a:pt x="0" y="756469"/>
                    <a:pt x="230665" y="974652"/>
                    <a:pt x="515204" y="974652"/>
                  </a:cubicBezTo>
                  <a:cubicBezTo>
                    <a:pt x="799743" y="974652"/>
                    <a:pt x="1030408" y="756469"/>
                    <a:pt x="1030408" y="487326"/>
                  </a:cubicBezTo>
                  <a:cubicBezTo>
                    <a:pt x="1030408" y="218183"/>
                    <a:pt x="799743" y="0"/>
                    <a:pt x="515204" y="0"/>
                  </a:cubicBezTo>
                  <a:close/>
                </a:path>
              </a:pathLst>
            </a:custGeom>
            <a:solidFill>
              <a:srgbClr val="F865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96601" y="53274"/>
              <a:ext cx="837207" cy="830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20 K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Locations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076480" y="5628376"/>
            <a:ext cx="5521702" cy="153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2560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High density Locations (Tier 1 cities)</a:t>
            </a:r>
          </a:p>
          <a:p>
            <a:pPr algn="ctr">
              <a:lnSpc>
                <a:spcPts val="3840"/>
              </a:lnSpc>
            </a:pPr>
            <a:r>
              <a:rPr lang="en-US" sz="2560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Serviceable Obtainable Market</a:t>
            </a:r>
            <a:r>
              <a:rPr lang="en-US" b="true" sz="2560">
                <a:solidFill>
                  <a:srgbClr val="F8650A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(SOM)</a:t>
            </a:r>
            <a:r>
              <a:rPr lang="en-US" sz="2560">
                <a:solidFill>
                  <a:srgbClr val="F8650A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 for Vendmat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24661" y="157541"/>
            <a:ext cx="851115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Size of the market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7649" y="9515761"/>
            <a:ext cx="8426351" cy="43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sz="2071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</a:rPr>
              <a:t>Reference: </a:t>
            </a:r>
            <a:r>
              <a:rPr lang="en-US" sz="2071" u="sng">
                <a:solidFill>
                  <a:srgbClr val="000000"/>
                </a:solidFill>
                <a:latin typeface="Lazord Sans Serif"/>
                <a:ea typeface="Lazord Sans Serif"/>
                <a:cs typeface="Lazord Sans Serif"/>
                <a:sym typeface="Lazord Sans Serif"/>
                <a:hlinkClick r:id="rId3" tooltip="https://www.daalchini.co.in/blog/vending-machine-market-size/"/>
              </a:rPr>
              <a:t>https://www.daalchini.co.in/blog/vending-machine-market-size/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603166" y="3673870"/>
          <a:ext cx="8801100" cy="1676400"/>
        </p:xfrm>
        <a:graphic>
          <a:graphicData uri="http://schemas.openxmlformats.org/presentationml/2006/ole">
            <p:oleObj imgW="10553700" imgH="3429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39714" y="544512"/>
            <a:ext cx="1478443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Lazord Sans Serif Bold"/>
                <a:ea typeface="Lazord Sans Serif Bold"/>
                <a:cs typeface="Lazord Sans Serif Bold"/>
                <a:sym typeface="Lazord Sans Serif Bold"/>
              </a:rPr>
              <a:t>Hot Food Vending: A Proven Global Concept, Localized for India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9664" y="1577196"/>
            <a:ext cx="11487342" cy="146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i="true">
                <a:solidFill>
                  <a:srgbClr val="000000"/>
                </a:solidFill>
                <a:latin typeface="Lazord Sans Serif Italics"/>
                <a:ea typeface="Lazord Sans Serif Italics"/>
                <a:cs typeface="Lazord Sans Serif Italics"/>
                <a:sym typeface="Lazord Sans Serif Italics"/>
              </a:rPr>
              <a:t>Companies worldwide have successfully deployed hot food vending systems. Vendmat builds on these proven models with a strong focus on Indian meals, rapid delivery, and tech-enabled operations.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0427" y="8759407"/>
            <a:ext cx="14585817" cy="88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434" i="true">
                <a:solidFill>
                  <a:srgbClr val="000000"/>
                </a:solidFill>
                <a:latin typeface="Lazord Sans Serif Italics"/>
                <a:ea typeface="Lazord Sans Serif Italics"/>
                <a:cs typeface="Lazord Sans Serif Italics"/>
                <a:sym typeface="Lazord Sans Serif Italics"/>
              </a:rPr>
              <a:t>The future of hot food access is smart and fast </a:t>
            </a:r>
          </a:p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434" i="true">
                <a:solidFill>
                  <a:srgbClr val="000000"/>
                </a:solidFill>
                <a:latin typeface="Lazord Sans Serif Italics"/>
                <a:ea typeface="Lazord Sans Serif Italics"/>
                <a:cs typeface="Lazord Sans Serif Italics"/>
                <a:sym typeface="Lazord Sans Serif Italics"/>
              </a:rPr>
              <a:t>Vendmat brings this innovation to India’s high-density lunch market with unmatched speed and local flavor.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25092" y="0"/>
            <a:ext cx="1962908" cy="1962908"/>
          </a:xfrm>
          <a:custGeom>
            <a:avLst/>
            <a:gdLst/>
            <a:ahLst/>
            <a:cxnLst/>
            <a:rect r="r" b="b" t="t" l="l"/>
            <a:pathLst>
              <a:path h="1962908" w="1962908">
                <a:moveTo>
                  <a:pt x="0" y="0"/>
                </a:moveTo>
                <a:lnTo>
                  <a:pt x="1962908" y="0"/>
                </a:lnTo>
                <a:lnTo>
                  <a:pt x="1962908" y="1962908"/>
                </a:lnTo>
                <a:lnTo>
                  <a:pt x="0" y="1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DAFsMtcO4Pg</dc:identifier>
  <dcterms:modified xsi:type="dcterms:W3CDTF">2011-08-01T06:04:30Z</dcterms:modified>
  <cp:revision>1</cp:revision>
  <dc:title>Vendmat-PitchDeck</dc:title>
</cp:coreProperties>
</file>